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371393-7157-4753-BFE5-B1DE572EF516}"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71393-7157-4753-BFE5-B1DE572EF516}"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71393-7157-4753-BFE5-B1DE572EF516}"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71393-7157-4753-BFE5-B1DE572EF516}"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71393-7157-4753-BFE5-B1DE572EF516}"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71393-7157-4753-BFE5-B1DE572EF516}"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71393-7157-4753-BFE5-B1DE572EF516}" type="datetimeFigureOut">
              <a:rPr lang="en-US" smtClean="0"/>
              <a:pPr/>
              <a:t>5/24/2011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371393-7157-4753-BFE5-B1DE572EF516}" type="datetimeFigureOut">
              <a:rPr lang="en-US" smtClean="0"/>
              <a:pPr/>
              <a:t>5/24/2011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71393-7157-4753-BFE5-B1DE572EF516}" type="datetimeFigureOut">
              <a:rPr lang="en-US" smtClean="0"/>
              <a:pPr/>
              <a:t>5/24/2011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71393-7157-4753-BFE5-B1DE572EF516}"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71393-7157-4753-BFE5-B1DE572EF516}"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C5698-2384-42B6-9724-84D11E724B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1393-7157-4753-BFE5-B1DE572EF516}" type="datetimeFigureOut">
              <a:rPr lang="en-US" smtClean="0"/>
              <a:pPr/>
              <a:t>5/24/2011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C5698-2384-42B6-9724-84D11E724B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emat1"/>
          <p:cNvPicPr>
            <a:picLocks noChangeAspect="1" noChangeArrowheads="1"/>
          </p:cNvPicPr>
          <p:nvPr/>
        </p:nvPicPr>
        <p:blipFill>
          <a:blip r:embed="rId2" cstate="print"/>
          <a:srcRect/>
          <a:stretch>
            <a:fillRect/>
          </a:stretch>
        </p:blipFill>
        <p:spPr bwMode="auto">
          <a:xfrm>
            <a:off x="914400" y="152400"/>
            <a:ext cx="4152900" cy="6705600"/>
          </a:xfrm>
          <a:prstGeom prst="rect">
            <a:avLst/>
          </a:prstGeom>
          <a:noFill/>
        </p:spPr>
      </p:pic>
      <p:sp>
        <p:nvSpPr>
          <p:cNvPr id="5" name="Text Box 5"/>
          <p:cNvSpPr txBox="1">
            <a:spLocks noChangeArrowheads="1"/>
          </p:cNvSpPr>
          <p:nvPr/>
        </p:nvSpPr>
        <p:spPr bwMode="auto">
          <a:xfrm>
            <a:off x="5165725" y="849313"/>
            <a:ext cx="3673475" cy="701675"/>
          </a:xfrm>
          <a:prstGeom prst="rect">
            <a:avLst/>
          </a:prstGeom>
          <a:solidFill>
            <a:schemeClr val="tx2">
              <a:lumMod val="40000"/>
              <a:lumOff val="60000"/>
            </a:schemeClr>
          </a:solidFill>
          <a:ln w="9525">
            <a:noFill/>
            <a:miter lim="800000"/>
            <a:headEnd/>
            <a:tailEnd/>
          </a:ln>
          <a:effectLst/>
        </p:spPr>
        <p:txBody>
          <a:bodyPr>
            <a:spAutoFit/>
          </a:bodyPr>
          <a:lstStyle/>
          <a:p>
            <a:r>
              <a:rPr lang="en-US" sz="2000"/>
              <a:t>Ecological rationale for determining buffer width</a:t>
            </a:r>
          </a:p>
        </p:txBody>
      </p:sp>
      <p:sp>
        <p:nvSpPr>
          <p:cNvPr id="6" name="Text Box 6"/>
          <p:cNvSpPr txBox="1">
            <a:spLocks noChangeArrowheads="1"/>
          </p:cNvSpPr>
          <p:nvPr/>
        </p:nvSpPr>
        <p:spPr bwMode="auto">
          <a:xfrm>
            <a:off x="4953000" y="5867400"/>
            <a:ext cx="4191000" cy="457200"/>
          </a:xfrm>
          <a:prstGeom prst="rect">
            <a:avLst/>
          </a:prstGeom>
          <a:noFill/>
          <a:ln w="9525">
            <a:noFill/>
            <a:miter lim="800000"/>
            <a:headEnd/>
            <a:tailEnd/>
          </a:ln>
          <a:effectLst/>
        </p:spPr>
        <p:txBody>
          <a:bodyPr>
            <a:spAutoFit/>
          </a:bodyPr>
          <a:lstStyle/>
          <a:p>
            <a:r>
              <a:rPr lang="en-US" sz="1200"/>
              <a:t>Forest Ecosystem Management and Assessment Team (FEMAT) Report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862013"/>
            <a:ext cx="9144000" cy="0"/>
          </a:xfrm>
          <a:prstGeom prst="rect">
            <a:avLst/>
          </a:prstGeom>
          <a:noFill/>
          <a:ln w="9525">
            <a:noFill/>
            <a:miter lim="800000"/>
            <a:headEnd/>
            <a:tailEnd/>
          </a:ln>
          <a:effectLst/>
        </p:spPr>
        <p:txBody>
          <a:bodyPr wrap="none" anchor="ctr">
            <a:spAutoFit/>
          </a:bodyPr>
          <a:lstStyle/>
          <a:p>
            <a:endParaRPr lang="en-US"/>
          </a:p>
        </p:txBody>
      </p:sp>
      <p:sp>
        <p:nvSpPr>
          <p:cNvPr id="9" name="Text Box 6"/>
          <p:cNvSpPr txBox="1">
            <a:spLocks noChangeArrowheads="1"/>
          </p:cNvSpPr>
          <p:nvPr/>
        </p:nvSpPr>
        <p:spPr bwMode="auto">
          <a:xfrm>
            <a:off x="5410200" y="6400800"/>
            <a:ext cx="1639888" cy="274638"/>
          </a:xfrm>
          <a:prstGeom prst="rect">
            <a:avLst/>
          </a:prstGeom>
          <a:noFill/>
          <a:ln w="9525">
            <a:noFill/>
            <a:miter lim="800000"/>
            <a:headEnd/>
            <a:tailEnd/>
          </a:ln>
          <a:effectLst/>
        </p:spPr>
        <p:txBody>
          <a:bodyPr wrap="none">
            <a:spAutoFit/>
          </a:bodyPr>
          <a:lstStyle/>
          <a:p>
            <a:r>
              <a:rPr lang="en-US" sz="1200" i="1"/>
              <a:t>Wimberly et al. 2000</a:t>
            </a:r>
          </a:p>
        </p:txBody>
      </p:sp>
      <p:sp>
        <p:nvSpPr>
          <p:cNvPr id="10" name="Text Box 7"/>
          <p:cNvSpPr txBox="1">
            <a:spLocks noChangeArrowheads="1"/>
          </p:cNvSpPr>
          <p:nvPr/>
        </p:nvSpPr>
        <p:spPr bwMode="auto">
          <a:xfrm>
            <a:off x="5470525" y="795338"/>
            <a:ext cx="3444875" cy="3070225"/>
          </a:xfrm>
          <a:prstGeom prst="rect">
            <a:avLst/>
          </a:prstGeom>
          <a:solidFill>
            <a:schemeClr val="tx2">
              <a:lumMod val="40000"/>
              <a:lumOff val="60000"/>
            </a:schemeClr>
          </a:solidFill>
          <a:ln w="9525">
            <a:noFill/>
            <a:miter lim="800000"/>
            <a:headEnd/>
            <a:tailEnd/>
          </a:ln>
          <a:effectLst/>
        </p:spPr>
        <p:txBody>
          <a:bodyPr>
            <a:spAutoFit/>
          </a:bodyPr>
          <a:lstStyle/>
          <a:p>
            <a:r>
              <a:rPr lang="en-US" sz="1400"/>
              <a:t>“Long-term changes have not previously been a major consideration when describing the productivity of aquatic ecosystems. Until very recently, streams were often assumed to be relatively stable through time, and likely to recover relatively quickly if they were disturbed by natural events.  Unmanaged forests, in contrast, have for some time been understood as very dynamic, with stand ages comprising a series of patches whose location varies over the landscape through time.”</a:t>
            </a:r>
          </a:p>
        </p:txBody>
      </p:sp>
      <p:sp>
        <p:nvSpPr>
          <p:cNvPr id="11" name="Text Box 8"/>
          <p:cNvSpPr txBox="1">
            <a:spLocks noChangeArrowheads="1"/>
          </p:cNvSpPr>
          <p:nvPr/>
        </p:nvSpPr>
        <p:spPr bwMode="auto">
          <a:xfrm>
            <a:off x="6232525" y="3995738"/>
            <a:ext cx="2095500" cy="274637"/>
          </a:xfrm>
          <a:prstGeom prst="rect">
            <a:avLst/>
          </a:prstGeom>
          <a:noFill/>
          <a:ln w="9525">
            <a:noFill/>
            <a:miter lim="800000"/>
            <a:headEnd/>
            <a:tailEnd/>
          </a:ln>
          <a:effectLst/>
        </p:spPr>
        <p:txBody>
          <a:bodyPr wrap="none">
            <a:spAutoFit/>
          </a:bodyPr>
          <a:lstStyle/>
          <a:p>
            <a:r>
              <a:rPr lang="en-US" sz="1200"/>
              <a:t>- Reeves and Bisson  2008</a:t>
            </a:r>
          </a:p>
        </p:txBody>
      </p:sp>
      <p:pic>
        <p:nvPicPr>
          <p:cNvPr id="12" name="Picture 9"/>
          <p:cNvPicPr>
            <a:picLocks noChangeAspect="1" noChangeArrowheads="1"/>
          </p:cNvPicPr>
          <p:nvPr/>
        </p:nvPicPr>
        <p:blipFill>
          <a:blip r:embed="rId2" cstate="print"/>
          <a:srcRect/>
          <a:stretch>
            <a:fillRect/>
          </a:stretch>
        </p:blipFill>
        <p:spPr bwMode="auto">
          <a:xfrm>
            <a:off x="0" y="0"/>
            <a:ext cx="5241925" cy="6705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0" y="762000"/>
            <a:ext cx="3063875" cy="1311275"/>
          </a:xfrm>
          <a:prstGeom prst="rect">
            <a:avLst/>
          </a:prstGeom>
          <a:noFill/>
          <a:ln w="9525">
            <a:noFill/>
            <a:miter lim="800000"/>
            <a:headEnd/>
            <a:tailEnd/>
          </a:ln>
          <a:effectLst/>
        </p:spPr>
        <p:txBody>
          <a:bodyPr>
            <a:spAutoFit/>
          </a:bodyPr>
          <a:lstStyle/>
          <a:p>
            <a:r>
              <a:rPr lang="en-US" sz="2000" i="1"/>
              <a:t>Example of a landscape plan alternative to standard width buffers -- Augusta Creek, OR</a:t>
            </a:r>
          </a:p>
        </p:txBody>
      </p:sp>
      <p:grpSp>
        <p:nvGrpSpPr>
          <p:cNvPr id="3" name="Group 16"/>
          <p:cNvGrpSpPr>
            <a:grpSpLocks/>
          </p:cNvGrpSpPr>
          <p:nvPr/>
        </p:nvGrpSpPr>
        <p:grpSpPr bwMode="auto">
          <a:xfrm>
            <a:off x="2895600" y="0"/>
            <a:ext cx="6019800" cy="6858000"/>
            <a:chOff x="1584" y="0"/>
            <a:chExt cx="3792" cy="4320"/>
          </a:xfrm>
        </p:grpSpPr>
        <p:grpSp>
          <p:nvGrpSpPr>
            <p:cNvPr id="4" name="Group 4"/>
            <p:cNvGrpSpPr>
              <a:grpSpLocks/>
            </p:cNvGrpSpPr>
            <p:nvPr/>
          </p:nvGrpSpPr>
          <p:grpSpPr bwMode="auto">
            <a:xfrm flipH="1">
              <a:off x="1582" y="-2"/>
              <a:ext cx="3792" cy="4320"/>
              <a:chOff x="384" y="601"/>
              <a:chExt cx="3682" cy="4060"/>
            </a:xfrm>
          </p:grpSpPr>
          <p:pic>
            <p:nvPicPr>
              <p:cNvPr id="9" name="Picture 5" descr="femat3"/>
              <p:cNvPicPr>
                <a:picLocks noChangeAspect="1" noChangeArrowheads="1"/>
              </p:cNvPicPr>
              <p:nvPr/>
            </p:nvPicPr>
            <p:blipFill>
              <a:blip r:embed="rId2" cstate="print"/>
              <a:srcRect/>
              <a:stretch>
                <a:fillRect/>
              </a:stretch>
            </p:blipFill>
            <p:spPr bwMode="auto">
              <a:xfrm flipH="1">
                <a:off x="2160" y="2016"/>
                <a:ext cx="1659" cy="1212"/>
              </a:xfrm>
              <a:prstGeom prst="rect">
                <a:avLst/>
              </a:prstGeom>
              <a:noFill/>
            </p:spPr>
          </p:pic>
          <p:pic>
            <p:nvPicPr>
              <p:cNvPr id="10" name="Picture 6" descr="femat2"/>
              <p:cNvPicPr>
                <a:picLocks noChangeAspect="1" noChangeArrowheads="1"/>
              </p:cNvPicPr>
              <p:nvPr/>
            </p:nvPicPr>
            <p:blipFill>
              <a:blip r:embed="rId3" cstate="print"/>
              <a:srcRect/>
              <a:stretch>
                <a:fillRect/>
              </a:stretch>
            </p:blipFill>
            <p:spPr bwMode="auto">
              <a:xfrm flipH="1">
                <a:off x="432" y="1996"/>
                <a:ext cx="1728" cy="1228"/>
              </a:xfrm>
              <a:prstGeom prst="rect">
                <a:avLst/>
              </a:prstGeom>
              <a:noFill/>
            </p:spPr>
          </p:pic>
          <p:pic>
            <p:nvPicPr>
              <p:cNvPr id="11" name="Picture 7" descr="femat4"/>
              <p:cNvPicPr>
                <a:picLocks noChangeAspect="1" noChangeArrowheads="1"/>
              </p:cNvPicPr>
              <p:nvPr/>
            </p:nvPicPr>
            <p:blipFill>
              <a:blip r:embed="rId4" cstate="print"/>
              <a:srcRect/>
              <a:stretch>
                <a:fillRect/>
              </a:stretch>
            </p:blipFill>
            <p:spPr bwMode="auto">
              <a:xfrm flipH="1">
                <a:off x="384" y="624"/>
                <a:ext cx="1762" cy="1214"/>
              </a:xfrm>
              <a:prstGeom prst="rect">
                <a:avLst/>
              </a:prstGeom>
              <a:noFill/>
            </p:spPr>
          </p:pic>
          <p:pic>
            <p:nvPicPr>
              <p:cNvPr id="12" name="Picture 8" descr="femat5"/>
              <p:cNvPicPr>
                <a:picLocks noChangeAspect="1" noChangeArrowheads="1"/>
              </p:cNvPicPr>
              <p:nvPr/>
            </p:nvPicPr>
            <p:blipFill>
              <a:blip r:embed="rId5" cstate="print"/>
              <a:srcRect/>
              <a:stretch>
                <a:fillRect/>
              </a:stretch>
            </p:blipFill>
            <p:spPr bwMode="auto">
              <a:xfrm flipH="1">
                <a:off x="2208" y="601"/>
                <a:ext cx="1608" cy="1221"/>
              </a:xfrm>
              <a:prstGeom prst="rect">
                <a:avLst/>
              </a:prstGeom>
              <a:noFill/>
            </p:spPr>
          </p:pic>
          <p:pic>
            <p:nvPicPr>
              <p:cNvPr id="13" name="Picture 9" descr="femat6"/>
              <p:cNvPicPr>
                <a:picLocks noChangeAspect="1" noChangeArrowheads="1"/>
              </p:cNvPicPr>
              <p:nvPr/>
            </p:nvPicPr>
            <p:blipFill>
              <a:blip r:embed="rId6" cstate="print"/>
              <a:srcRect/>
              <a:stretch>
                <a:fillRect/>
              </a:stretch>
            </p:blipFill>
            <p:spPr bwMode="auto">
              <a:xfrm flipH="1">
                <a:off x="2304" y="3408"/>
                <a:ext cx="1762" cy="1253"/>
              </a:xfrm>
              <a:prstGeom prst="rect">
                <a:avLst/>
              </a:prstGeom>
              <a:noFill/>
            </p:spPr>
          </p:pic>
          <p:pic>
            <p:nvPicPr>
              <p:cNvPr id="14" name="Picture 10" descr="femat7"/>
              <p:cNvPicPr>
                <a:picLocks noChangeAspect="1" noChangeArrowheads="1"/>
              </p:cNvPicPr>
              <p:nvPr/>
            </p:nvPicPr>
            <p:blipFill>
              <a:blip r:embed="rId7" cstate="print"/>
              <a:srcRect/>
              <a:stretch>
                <a:fillRect/>
              </a:stretch>
            </p:blipFill>
            <p:spPr bwMode="auto">
              <a:xfrm flipH="1">
                <a:off x="432" y="3456"/>
                <a:ext cx="1406" cy="1131"/>
              </a:xfrm>
              <a:prstGeom prst="rect">
                <a:avLst/>
              </a:prstGeom>
              <a:noFill/>
            </p:spPr>
          </p:pic>
        </p:grpSp>
        <p:sp>
          <p:nvSpPr>
            <p:cNvPr id="5" name="Text Box 12"/>
            <p:cNvSpPr txBox="1">
              <a:spLocks noChangeArrowheads="1"/>
            </p:cNvSpPr>
            <p:nvPr/>
          </p:nvSpPr>
          <p:spPr bwMode="auto">
            <a:xfrm>
              <a:off x="2294" y="1381"/>
              <a:ext cx="413" cy="154"/>
            </a:xfrm>
            <a:prstGeom prst="rect">
              <a:avLst/>
            </a:prstGeom>
            <a:noFill/>
            <a:ln w="9525">
              <a:noFill/>
              <a:miter lim="800000"/>
              <a:headEnd/>
              <a:tailEnd/>
            </a:ln>
            <a:effectLst/>
          </p:spPr>
          <p:txBody>
            <a:bodyPr wrap="none">
              <a:spAutoFit/>
            </a:bodyPr>
            <a:lstStyle/>
            <a:p>
              <a:r>
                <a:rPr lang="en-US" sz="1000"/>
                <a:t>Erosion</a:t>
              </a:r>
            </a:p>
          </p:txBody>
        </p:sp>
        <p:sp>
          <p:nvSpPr>
            <p:cNvPr id="6" name="Text Box 13"/>
            <p:cNvSpPr txBox="1">
              <a:spLocks noChangeArrowheads="1"/>
            </p:cNvSpPr>
            <p:nvPr/>
          </p:nvSpPr>
          <p:spPr bwMode="auto">
            <a:xfrm>
              <a:off x="4272" y="1392"/>
              <a:ext cx="262" cy="154"/>
            </a:xfrm>
            <a:prstGeom prst="rect">
              <a:avLst/>
            </a:prstGeom>
            <a:noFill/>
            <a:ln w="9525">
              <a:noFill/>
              <a:miter lim="800000"/>
              <a:headEnd/>
              <a:tailEnd/>
            </a:ln>
            <a:effectLst/>
          </p:spPr>
          <p:txBody>
            <a:bodyPr wrap="none">
              <a:spAutoFit/>
            </a:bodyPr>
            <a:lstStyle/>
            <a:p>
              <a:r>
                <a:rPr lang="en-US" sz="1000"/>
                <a:t>Fire</a:t>
              </a:r>
            </a:p>
          </p:txBody>
        </p:sp>
        <p:sp>
          <p:nvSpPr>
            <p:cNvPr id="7" name="Text Box 14"/>
            <p:cNvSpPr txBox="1">
              <a:spLocks noChangeArrowheads="1"/>
            </p:cNvSpPr>
            <p:nvPr/>
          </p:nvSpPr>
          <p:spPr bwMode="auto">
            <a:xfrm>
              <a:off x="1872" y="2880"/>
              <a:ext cx="718" cy="154"/>
            </a:xfrm>
            <a:prstGeom prst="rect">
              <a:avLst/>
            </a:prstGeom>
            <a:noFill/>
            <a:ln w="9525">
              <a:noFill/>
              <a:miter lim="800000"/>
              <a:headEnd/>
              <a:tailEnd/>
            </a:ln>
            <a:effectLst/>
          </p:spPr>
          <p:txBody>
            <a:bodyPr wrap="none">
              <a:spAutoFit/>
            </a:bodyPr>
            <a:lstStyle/>
            <a:p>
              <a:r>
                <a:rPr lang="en-US" sz="1000"/>
                <a:t>Landscape plan</a:t>
              </a:r>
            </a:p>
          </p:txBody>
        </p:sp>
        <p:sp>
          <p:nvSpPr>
            <p:cNvPr id="8" name="Text Box 15"/>
            <p:cNvSpPr txBox="1">
              <a:spLocks noChangeArrowheads="1"/>
            </p:cNvSpPr>
            <p:nvPr/>
          </p:nvSpPr>
          <p:spPr bwMode="auto">
            <a:xfrm>
              <a:off x="4320" y="2880"/>
              <a:ext cx="645" cy="154"/>
            </a:xfrm>
            <a:prstGeom prst="rect">
              <a:avLst/>
            </a:prstGeom>
            <a:noFill/>
            <a:ln w="9525">
              <a:noFill/>
              <a:miter lim="800000"/>
              <a:headEnd/>
              <a:tailEnd/>
            </a:ln>
            <a:effectLst/>
          </p:spPr>
          <p:txBody>
            <a:bodyPr wrap="none">
              <a:spAutoFit/>
            </a:bodyPr>
            <a:lstStyle/>
            <a:p>
              <a:r>
                <a:rPr lang="en-US" sz="1000"/>
                <a:t>NWFP buffers</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730375" y="0"/>
            <a:ext cx="5678488" cy="6858000"/>
          </a:xfrm>
          <a:prstGeom prst="rect">
            <a:avLst/>
          </a:prstGeom>
          <a:noFill/>
          <a:ln w="9525">
            <a:noFill/>
            <a:miter lim="800000"/>
            <a:headEnd/>
            <a:tailEnd/>
          </a:ln>
          <a:effectLst/>
        </p:spPr>
      </p:pic>
      <p:sp>
        <p:nvSpPr>
          <p:cNvPr id="3" name="Text Box 5"/>
          <p:cNvSpPr txBox="1">
            <a:spLocks noChangeArrowheads="1"/>
          </p:cNvSpPr>
          <p:nvPr/>
        </p:nvSpPr>
        <p:spPr bwMode="auto">
          <a:xfrm>
            <a:off x="60325" y="341313"/>
            <a:ext cx="3063875" cy="822325"/>
          </a:xfrm>
          <a:prstGeom prst="rect">
            <a:avLst/>
          </a:prstGeom>
          <a:noFill/>
          <a:ln w="9525">
            <a:noFill/>
            <a:miter lim="800000"/>
            <a:headEnd/>
            <a:tailEnd/>
          </a:ln>
          <a:effectLst/>
        </p:spPr>
        <p:txBody>
          <a:bodyPr>
            <a:spAutoFit/>
          </a:bodyPr>
          <a:lstStyle/>
          <a:p>
            <a:r>
              <a:rPr lang="en-US" sz="2400" i="1"/>
              <a:t>Blue River management plan</a:t>
            </a:r>
          </a:p>
        </p:txBody>
      </p:sp>
      <p:sp>
        <p:nvSpPr>
          <p:cNvPr id="4" name="Text Box 6"/>
          <p:cNvSpPr txBox="1">
            <a:spLocks noChangeArrowheads="1"/>
          </p:cNvSpPr>
          <p:nvPr/>
        </p:nvSpPr>
        <p:spPr bwMode="auto">
          <a:xfrm>
            <a:off x="7239000" y="6400800"/>
            <a:ext cx="1651000" cy="304800"/>
          </a:xfrm>
          <a:prstGeom prst="rect">
            <a:avLst/>
          </a:prstGeom>
          <a:noFill/>
          <a:ln w="9525">
            <a:noFill/>
            <a:miter lim="800000"/>
            <a:headEnd/>
            <a:tailEnd/>
          </a:ln>
          <a:effectLst/>
        </p:spPr>
        <p:txBody>
          <a:bodyPr wrap="none">
            <a:spAutoFit/>
          </a:bodyPr>
          <a:lstStyle/>
          <a:p>
            <a:r>
              <a:rPr lang="en-US" sz="1400"/>
              <a:t>Cissell et al. 1999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00" y="6400800"/>
            <a:ext cx="1651000" cy="304800"/>
          </a:xfrm>
          <a:prstGeom prst="rect">
            <a:avLst/>
          </a:prstGeom>
          <a:noFill/>
          <a:ln w="9525">
            <a:noFill/>
            <a:miter lim="800000"/>
            <a:headEnd/>
            <a:tailEnd/>
          </a:ln>
          <a:effectLst/>
        </p:spPr>
        <p:txBody>
          <a:bodyPr wrap="none">
            <a:spAutoFit/>
          </a:bodyPr>
          <a:lstStyle/>
          <a:p>
            <a:r>
              <a:rPr lang="en-US" sz="1400"/>
              <a:t>Cissell et al. 1999</a:t>
            </a:r>
          </a:p>
        </p:txBody>
      </p:sp>
      <p:sp>
        <p:nvSpPr>
          <p:cNvPr id="3" name="Text Box 8"/>
          <p:cNvSpPr txBox="1">
            <a:spLocks noChangeArrowheads="1"/>
          </p:cNvSpPr>
          <p:nvPr/>
        </p:nvSpPr>
        <p:spPr bwMode="auto">
          <a:xfrm>
            <a:off x="441325" y="152400"/>
            <a:ext cx="3448050" cy="366713"/>
          </a:xfrm>
          <a:prstGeom prst="rect">
            <a:avLst/>
          </a:prstGeom>
          <a:noFill/>
          <a:ln w="9525">
            <a:noFill/>
            <a:miter lim="800000"/>
            <a:headEnd/>
            <a:tailEnd/>
          </a:ln>
          <a:effectLst/>
        </p:spPr>
        <p:txBody>
          <a:bodyPr>
            <a:spAutoFit/>
          </a:bodyPr>
          <a:lstStyle/>
          <a:p>
            <a:r>
              <a:rPr lang="en-US"/>
              <a:t>Northwest Forest Plan buffers</a:t>
            </a:r>
          </a:p>
        </p:txBody>
      </p:sp>
      <p:sp>
        <p:nvSpPr>
          <p:cNvPr id="4" name="Text Box 9"/>
          <p:cNvSpPr txBox="1">
            <a:spLocks noChangeArrowheads="1"/>
          </p:cNvSpPr>
          <p:nvPr/>
        </p:nvSpPr>
        <p:spPr bwMode="auto">
          <a:xfrm>
            <a:off x="4800600" y="152400"/>
            <a:ext cx="4006850" cy="366713"/>
          </a:xfrm>
          <a:prstGeom prst="rect">
            <a:avLst/>
          </a:prstGeom>
          <a:noFill/>
          <a:ln w="9525">
            <a:noFill/>
            <a:miter lim="800000"/>
            <a:headEnd/>
            <a:tailEnd/>
          </a:ln>
          <a:effectLst/>
        </p:spPr>
        <p:txBody>
          <a:bodyPr wrap="none">
            <a:spAutoFit/>
          </a:bodyPr>
          <a:lstStyle/>
          <a:p>
            <a:r>
              <a:rPr lang="en-US"/>
              <a:t>Alternative Landscape Plan buffers</a:t>
            </a:r>
          </a:p>
        </p:txBody>
      </p:sp>
      <p:pic>
        <p:nvPicPr>
          <p:cNvPr id="5" name="Picture 10"/>
          <p:cNvPicPr>
            <a:picLocks noChangeAspect="1" noChangeArrowheads="1"/>
          </p:cNvPicPr>
          <p:nvPr/>
        </p:nvPicPr>
        <p:blipFill>
          <a:blip r:embed="rId2" cstate="print"/>
          <a:srcRect/>
          <a:stretch>
            <a:fillRect/>
          </a:stretch>
        </p:blipFill>
        <p:spPr bwMode="auto">
          <a:xfrm>
            <a:off x="0" y="609600"/>
            <a:ext cx="9144000" cy="5580063"/>
          </a:xfrm>
          <a:prstGeom prst="rect">
            <a:avLst/>
          </a:prstGeom>
          <a:noFill/>
          <a:ln w="9525">
            <a:noFill/>
            <a:miter lim="800000"/>
            <a:headEnd/>
            <a:tailEnd/>
          </a:ln>
          <a:effectLst/>
        </p:spPr>
      </p:pic>
      <p:sp>
        <p:nvSpPr>
          <p:cNvPr id="6" name="Rectangle 11"/>
          <p:cNvSpPr>
            <a:spLocks noChangeArrowheads="1"/>
          </p:cNvSpPr>
          <p:nvPr/>
        </p:nvSpPr>
        <p:spPr bwMode="auto">
          <a:xfrm>
            <a:off x="228600" y="1828800"/>
            <a:ext cx="4953000" cy="2862322"/>
          </a:xfrm>
          <a:prstGeom prst="rect">
            <a:avLst/>
          </a:prstGeom>
          <a:solidFill>
            <a:schemeClr val="tx2">
              <a:lumMod val="40000"/>
              <a:lumOff val="60000"/>
            </a:schemeClr>
          </a:solidFill>
          <a:ln w="9525">
            <a:noFill/>
            <a:miter lim="800000"/>
            <a:headEnd/>
            <a:tailEnd/>
          </a:ln>
          <a:effectLst/>
        </p:spPr>
        <p:txBody>
          <a:bodyPr>
            <a:spAutoFit/>
          </a:bodyPr>
          <a:lstStyle/>
          <a:p>
            <a:r>
              <a:rPr lang="en-US" b="1" dirty="0"/>
              <a:t>Riparian corridor reserves were designated along both sides of all fish-bearing streams (~70–200 m slope distance on each side). These linear reserves occupy the entire valley bottom and adjacent lower </a:t>
            </a:r>
            <a:r>
              <a:rPr lang="en-US" b="1" dirty="0" err="1"/>
              <a:t>hillslopes</a:t>
            </a:r>
            <a:r>
              <a:rPr lang="en-US" b="1" dirty="0"/>
              <a:t>. Corridor reserves connect aquatic and riparian areas throughout the basin and link with the small watershed reserves. Unlike the Interim Plan, no additional reserves were established at the landscape scale for </a:t>
            </a:r>
            <a:r>
              <a:rPr lang="en-US" b="1" dirty="0" err="1"/>
              <a:t>nonfish</a:t>
            </a:r>
            <a:r>
              <a:rPr lang="en-US" b="1" dirty="0"/>
              <a:t>-bearing perennial and intermittent streams.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90488" y="762000"/>
            <a:ext cx="9053512" cy="4010025"/>
            <a:chOff x="57" y="480"/>
            <a:chExt cx="5703" cy="2526"/>
          </a:xfrm>
        </p:grpSpPr>
        <p:pic>
          <p:nvPicPr>
            <p:cNvPr id="3" name="Picture 4"/>
            <p:cNvPicPr>
              <a:picLocks noChangeAspect="1" noChangeArrowheads="1"/>
            </p:cNvPicPr>
            <p:nvPr/>
          </p:nvPicPr>
          <p:blipFill>
            <a:blip r:embed="rId2" cstate="print">
              <a:lum contrast="40000"/>
            </a:blip>
            <a:srcRect/>
            <a:stretch>
              <a:fillRect/>
            </a:stretch>
          </p:blipFill>
          <p:spPr bwMode="auto">
            <a:xfrm>
              <a:off x="57" y="480"/>
              <a:ext cx="5703" cy="2526"/>
            </a:xfrm>
            <a:prstGeom prst="rect">
              <a:avLst/>
            </a:prstGeom>
            <a:noFill/>
            <a:ln w="9525">
              <a:noFill/>
              <a:miter lim="800000"/>
              <a:headEnd/>
              <a:tailEnd/>
            </a:ln>
            <a:effectLst/>
          </p:spPr>
        </p:pic>
        <p:sp>
          <p:nvSpPr>
            <p:cNvPr id="4" name="Rectangle 5"/>
            <p:cNvSpPr>
              <a:spLocks noChangeArrowheads="1"/>
            </p:cNvSpPr>
            <p:nvPr/>
          </p:nvSpPr>
          <p:spPr bwMode="auto">
            <a:xfrm>
              <a:off x="96" y="1776"/>
              <a:ext cx="3456" cy="144"/>
            </a:xfrm>
            <a:prstGeom prst="rect">
              <a:avLst/>
            </a:prstGeom>
            <a:solidFill>
              <a:schemeClr val="accent1">
                <a:alpha val="25000"/>
              </a:schemeClr>
            </a:solidFill>
            <a:ln w="9525">
              <a:solidFill>
                <a:schemeClr val="tx1"/>
              </a:solidFill>
              <a:miter lim="800000"/>
              <a:headEnd/>
              <a:tailEnd/>
            </a:ln>
            <a:effectLst/>
          </p:spPr>
          <p:txBody>
            <a:bodyPr wrap="none" anchor="ctr"/>
            <a:lstStyle/>
            <a:p>
              <a:endParaRPr lang="en-US"/>
            </a:p>
          </p:txBody>
        </p:sp>
        <p:sp>
          <p:nvSpPr>
            <p:cNvPr id="5" name="Rectangle 6"/>
            <p:cNvSpPr>
              <a:spLocks noChangeArrowheads="1"/>
            </p:cNvSpPr>
            <p:nvPr/>
          </p:nvSpPr>
          <p:spPr bwMode="auto">
            <a:xfrm>
              <a:off x="96" y="2208"/>
              <a:ext cx="5376" cy="144"/>
            </a:xfrm>
            <a:prstGeom prst="rect">
              <a:avLst/>
            </a:prstGeom>
            <a:solidFill>
              <a:schemeClr val="accent1">
                <a:alpha val="25000"/>
              </a:schemeClr>
            </a:solidFill>
            <a:ln w="9525">
              <a:solidFill>
                <a:schemeClr val="tx1"/>
              </a:solidFill>
              <a:miter lim="800000"/>
              <a:headEnd/>
              <a:tailEnd/>
            </a:ln>
            <a:effectLst/>
          </p:spPr>
          <p:txBody>
            <a:bodyPr wrap="none" anchor="ctr"/>
            <a:lstStyle/>
            <a:p>
              <a:endParaRPr lang="en-US"/>
            </a:p>
          </p:txBody>
        </p:sp>
      </p:grpSp>
      <p:sp>
        <p:nvSpPr>
          <p:cNvPr id="6" name="Text Box 7"/>
          <p:cNvSpPr txBox="1">
            <a:spLocks noChangeArrowheads="1"/>
          </p:cNvSpPr>
          <p:nvPr/>
        </p:nvSpPr>
        <p:spPr bwMode="auto">
          <a:xfrm>
            <a:off x="7239000" y="5029200"/>
            <a:ext cx="1651000" cy="304800"/>
          </a:xfrm>
          <a:prstGeom prst="rect">
            <a:avLst/>
          </a:prstGeom>
          <a:noFill/>
          <a:ln w="9525">
            <a:noFill/>
            <a:miter lim="800000"/>
            <a:headEnd/>
            <a:tailEnd/>
          </a:ln>
          <a:effectLst/>
        </p:spPr>
        <p:txBody>
          <a:bodyPr wrap="none">
            <a:spAutoFit/>
          </a:bodyPr>
          <a:lstStyle/>
          <a:p>
            <a:r>
              <a:rPr lang="en-US" sz="1400"/>
              <a:t>Cissell et al. 1999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9525" y="392113"/>
            <a:ext cx="9123363" cy="6078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09600" y="228600"/>
            <a:ext cx="1760418" cy="338554"/>
          </a:xfrm>
          <a:prstGeom prst="rect">
            <a:avLst/>
          </a:prstGeom>
          <a:noFill/>
          <a:ln w="9525">
            <a:noFill/>
            <a:miter lim="800000"/>
            <a:headEnd/>
            <a:tailEnd/>
          </a:ln>
          <a:effectLst/>
        </p:spPr>
        <p:txBody>
          <a:bodyPr wrap="none">
            <a:spAutoFit/>
          </a:bodyPr>
          <a:lstStyle/>
          <a:p>
            <a:r>
              <a:rPr lang="en-US" sz="1600" b="1" i="1" u="sng" dirty="0"/>
              <a:t>Timber production</a:t>
            </a:r>
          </a:p>
        </p:txBody>
      </p:sp>
      <p:sp>
        <p:nvSpPr>
          <p:cNvPr id="3" name="Rectangle 5"/>
          <p:cNvSpPr>
            <a:spLocks noChangeArrowheads="1"/>
          </p:cNvSpPr>
          <p:nvPr/>
        </p:nvSpPr>
        <p:spPr bwMode="auto">
          <a:xfrm>
            <a:off x="609600" y="609600"/>
            <a:ext cx="8153400" cy="1077218"/>
          </a:xfrm>
          <a:prstGeom prst="rect">
            <a:avLst/>
          </a:prstGeom>
          <a:noFill/>
          <a:ln w="9525">
            <a:noFill/>
            <a:miter lim="800000"/>
            <a:headEnd/>
            <a:tailEnd/>
          </a:ln>
          <a:effectLst/>
        </p:spPr>
        <p:txBody>
          <a:bodyPr>
            <a:spAutoFit/>
          </a:bodyPr>
          <a:lstStyle/>
          <a:p>
            <a:r>
              <a:rPr lang="en-US" sz="1600" dirty="0"/>
              <a:t>“The Landscape Plan produces </a:t>
            </a:r>
            <a:r>
              <a:rPr lang="en-US" sz="1600" b="1" u="sng" dirty="0"/>
              <a:t>~17% less wood volume</a:t>
            </a:r>
            <a:r>
              <a:rPr lang="en-US" sz="1600" b="1" dirty="0"/>
              <a:t> </a:t>
            </a:r>
            <a:r>
              <a:rPr lang="en-US" sz="1600" dirty="0"/>
              <a:t>than the Interim Plan in the long term. Differences in manufactured wood volume and wood value are likely less, because the Landscape Plan produces </a:t>
            </a:r>
            <a:r>
              <a:rPr lang="en-US" sz="1600" b="1" u="sng" dirty="0"/>
              <a:t>bigger trees</a:t>
            </a:r>
            <a:r>
              <a:rPr lang="en-US" sz="1600" b="1" dirty="0"/>
              <a:t> </a:t>
            </a:r>
            <a:r>
              <a:rPr lang="en-US" sz="1600" dirty="0"/>
              <a:t>due to longer rotation lengths (mean rotation length of 192 yr, compared to the mean rotation length for the Interim Plan of 88 yr).”</a:t>
            </a:r>
          </a:p>
        </p:txBody>
      </p:sp>
      <p:sp>
        <p:nvSpPr>
          <p:cNvPr id="4" name="Rectangle 6"/>
          <p:cNvSpPr>
            <a:spLocks noChangeArrowheads="1"/>
          </p:cNvSpPr>
          <p:nvPr/>
        </p:nvSpPr>
        <p:spPr bwMode="auto">
          <a:xfrm>
            <a:off x="609600" y="1752600"/>
            <a:ext cx="1727396" cy="338554"/>
          </a:xfrm>
          <a:prstGeom prst="rect">
            <a:avLst/>
          </a:prstGeom>
          <a:noFill/>
          <a:ln w="9525">
            <a:noFill/>
            <a:miter lim="800000"/>
            <a:headEnd/>
            <a:tailEnd/>
          </a:ln>
          <a:effectLst/>
        </p:spPr>
        <p:txBody>
          <a:bodyPr wrap="none">
            <a:spAutoFit/>
          </a:bodyPr>
          <a:lstStyle/>
          <a:p>
            <a:r>
              <a:rPr lang="en-US" sz="1600" i="1" u="sng"/>
              <a:t>Watershed effects</a:t>
            </a:r>
          </a:p>
        </p:txBody>
      </p:sp>
      <p:sp>
        <p:nvSpPr>
          <p:cNvPr id="5" name="Rectangle 7"/>
          <p:cNvSpPr>
            <a:spLocks noChangeArrowheads="1"/>
          </p:cNvSpPr>
          <p:nvPr/>
        </p:nvSpPr>
        <p:spPr bwMode="auto">
          <a:xfrm>
            <a:off x="609600" y="2209800"/>
            <a:ext cx="7848600" cy="584775"/>
          </a:xfrm>
          <a:prstGeom prst="rect">
            <a:avLst/>
          </a:prstGeom>
          <a:noFill/>
          <a:ln w="9525">
            <a:noFill/>
            <a:miter lim="800000"/>
            <a:headEnd/>
            <a:tailEnd/>
          </a:ln>
          <a:effectLst/>
        </p:spPr>
        <p:txBody>
          <a:bodyPr>
            <a:spAutoFit/>
          </a:bodyPr>
          <a:lstStyle/>
          <a:p>
            <a:r>
              <a:rPr lang="en-US" sz="1600" dirty="0"/>
              <a:t>“Significantly larger patch sizes in the Landscape Plan are expected to </a:t>
            </a:r>
            <a:r>
              <a:rPr lang="en-US" sz="1600" b="1" u="sng" dirty="0"/>
              <a:t>favor [wildlife] species </a:t>
            </a:r>
            <a:r>
              <a:rPr lang="en-US" sz="1600" dirty="0"/>
              <a:t>associated with interior habitats.”</a:t>
            </a:r>
          </a:p>
        </p:txBody>
      </p:sp>
      <p:sp>
        <p:nvSpPr>
          <p:cNvPr id="6" name="Rectangle 8"/>
          <p:cNvSpPr>
            <a:spLocks noChangeArrowheads="1"/>
          </p:cNvSpPr>
          <p:nvPr/>
        </p:nvSpPr>
        <p:spPr bwMode="auto">
          <a:xfrm>
            <a:off x="609600" y="2819400"/>
            <a:ext cx="7848600" cy="2308324"/>
          </a:xfrm>
          <a:prstGeom prst="rect">
            <a:avLst/>
          </a:prstGeom>
          <a:noFill/>
          <a:ln w="9525">
            <a:noFill/>
            <a:miter lim="800000"/>
            <a:headEnd/>
            <a:tailEnd/>
          </a:ln>
          <a:effectLst/>
        </p:spPr>
        <p:txBody>
          <a:bodyPr>
            <a:spAutoFit/>
          </a:bodyPr>
          <a:lstStyle/>
          <a:p>
            <a:r>
              <a:rPr lang="en-US" sz="1600" dirty="0"/>
              <a:t>“Riparian and adjacent lower slopes along </a:t>
            </a:r>
            <a:r>
              <a:rPr lang="en-US" sz="1600" dirty="0" err="1"/>
              <a:t>nonfish</a:t>
            </a:r>
            <a:r>
              <a:rPr lang="en-US" sz="1600" dirty="0"/>
              <a:t>-bearing streams would experience some </a:t>
            </a:r>
            <a:r>
              <a:rPr lang="en-US" sz="1600" b="1" u="sng" dirty="0"/>
              <a:t>partial cutting</a:t>
            </a:r>
            <a:r>
              <a:rPr lang="en-US" sz="1600" b="1" dirty="0"/>
              <a:t> </a:t>
            </a:r>
            <a:r>
              <a:rPr lang="en-US" sz="1600" dirty="0"/>
              <a:t>under the Landscape Plan. The Landscape Plan provides greater flexibility for  management in riparian and adjacent lower slope zones by relying, in part, on lower cutting frequencies through long rotation lengths, as well as lower cutting intensities through greater green-tree retention in the uplands. Some disturbance in these zones is accepted as part of the range of historical conditions. Consequences of these treatments include </a:t>
            </a:r>
            <a:r>
              <a:rPr lang="en-US" sz="1600" b="1" u="sng" dirty="0"/>
              <a:t>higher light levels</a:t>
            </a:r>
            <a:r>
              <a:rPr lang="en-US" sz="1600" dirty="0"/>
              <a:t> leading to potential localized increases in stream productivity and </a:t>
            </a:r>
            <a:r>
              <a:rPr lang="en-US" sz="1600" b="1" u="sng" dirty="0"/>
              <a:t>stream temperature</a:t>
            </a:r>
            <a:r>
              <a:rPr lang="en-US" sz="1600" dirty="0"/>
              <a:t> and </a:t>
            </a:r>
            <a:r>
              <a:rPr lang="en-US" sz="1600" b="1" u="sng" dirty="0"/>
              <a:t>less than maximum large wood</a:t>
            </a:r>
            <a:r>
              <a:rPr lang="en-US" sz="1600" dirty="0"/>
              <a:t> input to streams…Channel stability, stream flow, and sediment inputs are expected to be </a:t>
            </a:r>
            <a:r>
              <a:rPr lang="en-US" sz="1600" b="1" u="sng" dirty="0"/>
              <a:t>very similar</a:t>
            </a:r>
            <a:r>
              <a:rPr lang="en-US" sz="1600" b="1" dirty="0"/>
              <a:t> </a:t>
            </a:r>
            <a:r>
              <a:rPr lang="en-US" sz="1600" dirty="0"/>
              <a:t>in the two scenarios.”</a:t>
            </a:r>
          </a:p>
        </p:txBody>
      </p:sp>
      <p:sp>
        <p:nvSpPr>
          <p:cNvPr id="7" name="Text Box 9"/>
          <p:cNvSpPr txBox="1">
            <a:spLocks noChangeArrowheads="1"/>
          </p:cNvSpPr>
          <p:nvPr/>
        </p:nvSpPr>
        <p:spPr bwMode="auto">
          <a:xfrm>
            <a:off x="609600" y="5257800"/>
            <a:ext cx="7940675" cy="830997"/>
          </a:xfrm>
          <a:prstGeom prst="rect">
            <a:avLst/>
          </a:prstGeom>
          <a:noFill/>
          <a:ln w="9525">
            <a:noFill/>
            <a:miter lim="800000"/>
            <a:headEnd/>
            <a:tailEnd/>
          </a:ln>
          <a:effectLst/>
        </p:spPr>
        <p:txBody>
          <a:bodyPr>
            <a:spAutoFit/>
          </a:bodyPr>
          <a:lstStyle/>
          <a:p>
            <a:r>
              <a:rPr lang="en-US" sz="1600" dirty="0"/>
              <a:t>“</a:t>
            </a:r>
            <a:r>
              <a:rPr lang="en-US" sz="1600" b="1" u="sng" dirty="0"/>
              <a:t>Patches of </a:t>
            </a:r>
            <a:r>
              <a:rPr lang="en-US" sz="1600" b="1" u="sng" dirty="0" err="1"/>
              <a:t>windthrow</a:t>
            </a:r>
            <a:r>
              <a:rPr lang="en-US" sz="1600" b="1" dirty="0"/>
              <a:t> </a:t>
            </a:r>
            <a:r>
              <a:rPr lang="en-US" sz="1600" dirty="0"/>
              <a:t>in riparian zones are more likely in the sharp-edged landscape of the Interim Plan, but </a:t>
            </a:r>
            <a:r>
              <a:rPr lang="en-US" sz="1600" b="1" u="sng" dirty="0"/>
              <a:t>dispersed </a:t>
            </a:r>
            <a:r>
              <a:rPr lang="en-US" sz="1600" b="1" u="sng" dirty="0" err="1"/>
              <a:t>windthrow</a:t>
            </a:r>
            <a:r>
              <a:rPr lang="en-US" sz="1600" b="1" dirty="0"/>
              <a:t> </a:t>
            </a:r>
            <a:r>
              <a:rPr lang="en-US" sz="1600" dirty="0"/>
              <a:t>may be more common in the Landscape Plan in response to higher densities and greater extent of residual trees in cutting units”</a:t>
            </a:r>
          </a:p>
        </p:txBody>
      </p:sp>
      <p:sp>
        <p:nvSpPr>
          <p:cNvPr id="8" name="Text Box 10"/>
          <p:cNvSpPr txBox="1">
            <a:spLocks noChangeArrowheads="1"/>
          </p:cNvSpPr>
          <p:nvPr/>
        </p:nvSpPr>
        <p:spPr bwMode="auto">
          <a:xfrm>
            <a:off x="7239000" y="6400800"/>
            <a:ext cx="1641988" cy="338554"/>
          </a:xfrm>
          <a:prstGeom prst="rect">
            <a:avLst/>
          </a:prstGeom>
          <a:noFill/>
          <a:ln w="9525">
            <a:noFill/>
            <a:miter lim="800000"/>
            <a:headEnd/>
            <a:tailEnd/>
          </a:ln>
          <a:effectLst/>
        </p:spPr>
        <p:txBody>
          <a:bodyPr wrap="none">
            <a:spAutoFit/>
          </a:bodyPr>
          <a:lstStyle/>
          <a:p>
            <a:r>
              <a:rPr lang="en-US" sz="1600"/>
              <a:t>Cissell et al.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ublications" ma:contentTypeID="0x0101006B11CAB9DD3AD14ABDA9081B1E83275E008585E091D4FCAA4B88663916472B09FD" ma:contentTypeVersion="17" ma:contentTypeDescription="" ma:contentTypeScope="" ma:versionID="4c6a7873ce2e97d7b8403d1c182cc150">
  <xsd:schema xmlns:xsd="http://www.w3.org/2001/XMLSchema" xmlns:p="http://schemas.microsoft.com/office/2006/metadata/properties" xmlns:ns2="d6a402c2-6f55-4444-9f75-7a0c5427824d" targetNamespace="http://schemas.microsoft.com/office/2006/metadata/properties" ma:root="true" ma:fieldsID="ffaacac355ac354a2df57135465681fd" ns2:_="">
    <xsd:import namespace="d6a402c2-6f55-4444-9f75-7a0c5427824d"/>
    <xsd:element name="properties">
      <xsd:complexType>
        <xsd:sequence>
          <xsd:element name="documentManagement">
            <xsd:complexType>
              <xsd:all>
                <xsd:element ref="ns2:Display_x0020_On" minOccurs="0"/>
                <xsd:element ref="ns2:No_x0020_Show" minOccurs="0"/>
                <xsd:element ref="ns2:Publication_x0020_Type" minOccurs="0"/>
                <xsd:element ref="ns2:Document_x0020_Description"/>
              </xsd:all>
            </xsd:complexType>
          </xsd:element>
        </xsd:sequence>
      </xsd:complexType>
    </xsd:element>
  </xsd:schema>
  <xsd:schema xmlns:xsd="http://www.w3.org/2001/XMLSchema" xmlns:dms="http://schemas.microsoft.com/office/2006/documentManagement/types" targetNamespace="d6a402c2-6f55-4444-9f75-7a0c5427824d" elementFormDefault="qualified">
    <xsd:import namespace="http://schemas.microsoft.com/office/2006/documentManagement/types"/>
    <xsd:element name="Display_x0020_On" ma:index="2" nillable="true" ma:displayName="Display On" ma:default="" ma:description="Specifies where to display item." ma:internalName="Display_x0020_On" ma:requiredMultiChoice="true">
      <xsd:complexType>
        <xsd:complexContent>
          <xsd:extension base="dms:MultiChoice">
            <xsd:sequence>
              <xsd:element name="Value" maxOccurs="unbounded" minOccurs="0" nillable="true">
                <xsd:simpleType>
                  <xsd:restriction base="dms:Choice">
                    <xsd:enumeration value="HOME"/>
                    <xsd:enumeration value="REC_HM"/>
                    <xsd:enumeration value="REC_REC"/>
                    <xsd:enumeration value="REC_EDU"/>
                    <xsd:enumeration value="REC_CTZN"/>
                    <xsd:enumeration value="REC_FIRE"/>
                    <xsd:enumeration value="REC_HOWN"/>
                    <xsd:enumeration value="REC_LEG"/>
                    <xsd:enumeration value="BIZ_HM"/>
                    <xsd:enumeration value="BIZ_FP"/>
                    <xsd:enumeration value="BIZ_LEAS"/>
                    <xsd:enumeration value="BIZ_TRUST"/>
                    <xsd:enumeration value="BIZ_GOV"/>
                    <xsd:enumeration value="BIZ_INDS"/>
                    <xsd:enumeration value="BIZ_TS"/>
                    <xsd:enumeration value="SCI_HM"/>
                    <xsd:enumeration value="SCI_CONS"/>
                    <xsd:enumeration value="SCI_GEOL"/>
                    <xsd:enumeration value="SCI_AQM"/>
                    <xsd:enumeration value="SCI_FRST"/>
                    <xsd:enumeration value="SCI_WETL"/>
                    <xsd:enumeration value="SCI_SEPA"/>
                    <xsd:enumeration value="ABT_HM"/>
                    <xsd:enumeration value="ABT_MIS"/>
                    <xsd:enumeration value="ABT_DIV"/>
                    <xsd:enumeration value="ABT_RGN"/>
                    <xsd:enumeration value="ABT_BC"/>
                    <xsd:enumeration value="ABT_TRBL"/>
                    <xsd:enumeration value="ABT_DML"/>
                    <xsd:enumeration value="DIV_AQR"/>
                    <xsd:enumeration value="DIV_AMP"/>
                    <xsd:enumeration value="DIV_ENG"/>
                    <xsd:enumeration value="DIV_FM"/>
                    <xsd:enumeration value="DIV_FP"/>
                    <xsd:enumeration value="DIV_GER"/>
                    <xsd:enumeration value="DIV_HR"/>
                    <xsd:enumeration value="DIV_IT"/>
                    <xsd:enumeration value="DIV_LM"/>
                    <xsd:enumeration value="DIV_OBE"/>
                    <xsd:enumeration value="DIV_EM"/>
                    <xsd:enumeration value="DIV_PSL"/>
                    <xsd:enumeration value="DIV_RP"/>
                    <xsd:enumeration value="RGN_NE"/>
                    <xsd:enumeration value="RGN_NW"/>
                    <xsd:enumeration value="RGN_OLY"/>
                    <xsd:enumeration value="RGN_PC"/>
                    <xsd:enumeration value="RGN_SE"/>
                    <xsd:enumeration value="RGN_SPS"/>
                    <xsd:enumeration value="RGN_AQR"/>
                    <xsd:enumeration value="BC_BNR"/>
                    <xsd:enumeration value="BC_FIRE"/>
                    <xsd:enumeration value="BC_FP"/>
                    <xsd:enumeration value="BC_LNDBNK"/>
                    <xsd:enumeration value="BC_NATHRG"/>
                    <xsd:enumeration value="BC_SFLO"/>
                    <xsd:enumeration value="BC_SRVY"/>
                    <xsd:enumeration value="BC_WCFC"/>
                    <xsd:enumeration value="BC_GEOG"/>
                    <xsd:enumeration value="BC_FSTSTWD"/>
                    <xsd:enumeration value="BC_CMER"/>
                    <xsd:enumeration value="PR"/>
                    <xsd:enumeration value="FAQ"/>
                    <xsd:enumeration value="POL"/>
                  </xsd:restriction>
                </xsd:simpleType>
              </xsd:element>
            </xsd:sequence>
          </xsd:extension>
        </xsd:complexContent>
      </xsd:complexType>
    </xsd:element>
    <xsd:element name="No_x0020_Show" ma:index="3" nillable="true" ma:displayName="No Show" ma:default="0" ma:description="Check this box if the publication does not need to show in the Publications list." ma:internalName="No_x0020_Show">
      <xsd:simpleType>
        <xsd:restriction base="dms:Boolean"/>
      </xsd:simpleType>
    </xsd:element>
    <xsd:element name="Publication_x0020_Type" ma:index="4" nillable="true" ma:displayName="Publication Type" ma:default="" ma:format="RadioButtons" ma:internalName="Publication_x0020_Type">
      <xsd:simpleType>
        <xsd:restriction base="dms:Choice">
          <xsd:enumeration value="Agendas"/>
          <xsd:enumeration value="Data"/>
          <xsd:enumeration value="Forms"/>
          <xsd:enumeration value="Maps"/>
          <xsd:enumeration value="Minutes"/>
          <xsd:enumeration value="Publications"/>
          <xsd:enumeration value="Regulations"/>
          <xsd:enumeration value="Reports"/>
          <xsd:enumeration value="Research"/>
          <xsd:enumeration value="SEPA"/>
        </xsd:restriction>
      </xsd:simpleType>
    </xsd:element>
    <xsd:element name="Document_x0020_Description" ma:index="5" ma:displayName="Document Description" ma:default="" ma:internalName="Document_x0020_Description"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o_x0020_Show xmlns="d6a402c2-6f55-4444-9f75-7a0c5427824d">true</No_x0020_Show>
    <Display_x0020_On xmlns="d6a402c2-6f55-4444-9f75-7a0c5427824d">
      <Value>BIZ_HM</Value>
      <Value>BIZ_FP</Value>
      <Value>SCI_FRST</Value>
      <Value>SCI_WETL</Value>
      <Value>ABT_TRBL</Value>
      <Value>BC_FP</Value>
      <Value>BC_CMER</Value>
    </Display_x0020_On>
    <Publication_x0020_Type xmlns="d6a402c2-6f55-4444-9f75-7a0c5427824d">Publications</Publication_x0020_Type>
    <Document_x0020_Description xmlns="d6a402c2-6f55-4444-9f75-7a0c5427824d">CMER Meeting Materials May 24, 2011</Document_x0020_Description>
  </documentManagement>
</p:properties>
</file>

<file path=customXml/itemProps1.xml><?xml version="1.0" encoding="utf-8"?>
<ds:datastoreItem xmlns:ds="http://schemas.openxmlformats.org/officeDocument/2006/customXml" ds:itemID="{755AAB26-D078-43CF-995E-5B53068F5F33}"/>
</file>

<file path=customXml/itemProps2.xml><?xml version="1.0" encoding="utf-8"?>
<ds:datastoreItem xmlns:ds="http://schemas.openxmlformats.org/officeDocument/2006/customXml" ds:itemID="{03369AFD-9BC5-4A19-A69E-FBA9C082D1C9}"/>
</file>

<file path=customXml/itemProps3.xml><?xml version="1.0" encoding="utf-8"?>
<ds:datastoreItem xmlns:ds="http://schemas.openxmlformats.org/officeDocument/2006/customXml" ds:itemID="{35436699-84A8-4EB2-9329-7AC875EDBB1B}"/>
</file>

<file path=docProps/app.xml><?xml version="1.0" encoding="utf-8"?>
<Properties xmlns="http://schemas.openxmlformats.org/officeDocument/2006/extended-properties" xmlns:vt="http://schemas.openxmlformats.org/officeDocument/2006/docPropsVTypes">
  <TotalTime>61</TotalTime>
  <Words>495</Words>
  <Application>Microsoft Office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5-24-11 CMER Meeting Materials</dc:title>
  <dc:creator>pete bisson</dc:creator>
  <cp:lastModifiedBy>dhut490</cp:lastModifiedBy>
  <cp:revision>8</cp:revision>
  <dcterms:created xsi:type="dcterms:W3CDTF">2011-05-23T17:38:29Z</dcterms:created>
  <dcterms:modified xsi:type="dcterms:W3CDTF">2011-05-24T16:57:07Z</dcterms:modified>
  <cp:contentType>Publications</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0x0101006B11CAB9DD3AD14ABDA9081B1E83275E008585E091D4FCAA4B88663916472B09FD</vt:lpwstr>
  </property>
</Properties>
</file>