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2" r:id="rId2"/>
    <p:sldId id="290" r:id="rId3"/>
    <p:sldId id="288" r:id="rId4"/>
    <p:sldId id="332" r:id="rId5"/>
    <p:sldId id="333" r:id="rId6"/>
    <p:sldId id="315" r:id="rId7"/>
    <p:sldId id="314" r:id="rId8"/>
    <p:sldId id="325" r:id="rId9"/>
    <p:sldId id="293" r:id="rId10"/>
    <p:sldId id="299" r:id="rId11"/>
    <p:sldId id="318" r:id="rId12"/>
    <p:sldId id="319" r:id="rId13"/>
    <p:sldId id="297" r:id="rId14"/>
    <p:sldId id="306" r:id="rId15"/>
    <p:sldId id="311" r:id="rId16"/>
    <p:sldId id="326" r:id="rId17"/>
    <p:sldId id="327" r:id="rId18"/>
    <p:sldId id="328" r:id="rId19"/>
    <p:sldId id="329" r:id="rId20"/>
    <p:sldId id="300" r:id="rId21"/>
    <p:sldId id="304" r:id="rId22"/>
    <p:sldId id="303" r:id="rId23"/>
    <p:sldId id="335" r:id="rId24"/>
    <p:sldId id="302" r:id="rId25"/>
    <p:sldId id="334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7" autoAdjust="0"/>
    <p:restoredTop sz="78690" autoAdjust="0"/>
  </p:normalViewPr>
  <p:slideViewPr>
    <p:cSldViewPr snapToGrid="0"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A9D6ED-A68B-4153-BBBE-C7FF9BCDA925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436E30-29C4-41CB-9C0C-9FD0E369B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57D67B1-3D2A-4869-9C5E-E22A9574A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46F8F-5845-49F1-A589-E2BAA3ED32E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5B6E4-2C74-4A8F-8DF8-82AA44185C9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002EE-B96F-4F0E-AD64-94216A1746D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FontTx/>
              <a:buAutoNum type="arabicPeriod"/>
              <a:defRPr/>
            </a:pPr>
            <a:r>
              <a:rPr lang="en-US" dirty="0" smtClean="0">
                <a:latin typeface="Calibri" pitchFamily="34" charset="0"/>
              </a:rPr>
              <a:t>This is first and foremost an empirical study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en-US" dirty="0" smtClean="0">
                <a:latin typeface="Calibri" pitchFamily="34" charset="0"/>
              </a:rPr>
              <a:t>The use of wild juvenile fish (non-hatchery) was a key to the study foundation, one of the likely species associated with HW drainages where a lot of the culvert passage issues arise.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en-US" dirty="0" smtClean="0">
                <a:latin typeface="Calibri" pitchFamily="34" charset="0"/>
              </a:rPr>
              <a:t>Empirical approach needed to understanding how non-uniform flow conditions through culverts directly relates to fish passage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en-US" dirty="0" smtClean="0">
                <a:latin typeface="Calibri" pitchFamily="34" charset="0"/>
              </a:rPr>
              <a:t>The use of known fish swimming abilities from the literature &amp; our understanding of open-channel flow through culverts is not enough to fully understand the capabilities of fish in the wild faced with a passage challenge</a:t>
            </a: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D06F2-DDD6-49F2-B3DC-1DD09A90A0A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901B-FCC8-43F6-8D6A-5E01125BB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3C179-4F2C-459F-BDA7-A0F8E82D9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C680-AC05-4D9F-9A8B-E40F7F49D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1FE7E-82CD-4D1F-9AA9-EFEDA1672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FF807-1D32-4658-8D18-B79359F6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7BC04-67CE-4007-B8DF-06650C1C1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16A7-4BFF-40B6-8D7D-7ABEA1D46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A91C-4019-4253-B552-EDECBC166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BB89-C0D4-4441-B56F-D286BA26C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CD6B-13CA-4A41-BB04-C2B88A0BA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71E5C-78A2-45BC-B314-C5E1EF8C5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4C52254B-1A15-4777-8972-3ED21FCD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FE1EF-F278-478E-A859-64783D70C49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2468562"/>
          </a:xfrm>
        </p:spPr>
        <p:txBody>
          <a:bodyPr/>
          <a:lstStyle/>
          <a:p>
            <a:pPr eaLnBrk="1" hangingPunct="1"/>
            <a:r>
              <a:rPr lang="en-US" sz="3200" b="1" smtClean="0"/>
              <a:t>Testing the Ability of Native Cutthroat Trout to Pass Through Small Culverts on Steep Slopes</a:t>
            </a:r>
            <a:r>
              <a:rPr lang="en-US" sz="4000" b="1" smtClean="0">
                <a:latin typeface="Calibri" pitchFamily="34" charset="0"/>
              </a:rPr>
              <a:t/>
            </a:r>
            <a:br>
              <a:rPr lang="en-US" sz="4000" b="1" smtClean="0">
                <a:latin typeface="Calibri" pitchFamily="34" charset="0"/>
              </a:rPr>
            </a:br>
            <a:endParaRPr lang="en-US" sz="4000" b="1" smtClean="0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/>
              <a:t>N. Phil Peterson, Ryan K. Simmons, Jeffery T. Light</a:t>
            </a:r>
          </a:p>
          <a:p>
            <a:pPr algn="ctr" eaLnBrk="1" hangingPunct="1">
              <a:buFontTx/>
              <a:buNone/>
            </a:pPr>
            <a:r>
              <a:rPr lang="en-US" sz="2000" smtClean="0"/>
              <a:t>Forest &amp; Channel Metrics</a:t>
            </a:r>
          </a:p>
          <a:p>
            <a:pPr algn="ctr" eaLnBrk="1" hangingPunct="1">
              <a:buFontTx/>
              <a:buNone/>
            </a:pPr>
            <a:r>
              <a:rPr lang="en-US" sz="2000" smtClean="0"/>
              <a:t>Plum Creek Timber Company</a:t>
            </a:r>
          </a:p>
          <a:p>
            <a:pPr algn="ctr" eaLnBrk="1" hangingPunct="1">
              <a:buFontTx/>
              <a:buNone/>
            </a:pPr>
            <a:endParaRPr lang="en-US" sz="2000" smtClean="0"/>
          </a:p>
          <a:p>
            <a:pPr algn="ctr">
              <a:buFontTx/>
              <a:buNone/>
            </a:pPr>
            <a:r>
              <a:rPr lang="en-US" sz="2000" smtClean="0">
                <a:solidFill>
                  <a:schemeClr val="tx2"/>
                </a:solidFill>
              </a:rPr>
              <a:t>Cooperative Monitoring Evaluation and Research Committee</a:t>
            </a:r>
            <a:endParaRPr lang="en-US" sz="2000" smtClean="0"/>
          </a:p>
          <a:p>
            <a:pPr algn="ctr">
              <a:buFontTx/>
              <a:buNone/>
            </a:pPr>
            <a:r>
              <a:rPr lang="en-US" sz="2000" smtClean="0"/>
              <a:t>March 22, 2011</a:t>
            </a:r>
          </a:p>
          <a:p>
            <a:pPr algn="ctr">
              <a:buFontTx/>
              <a:buNone/>
            </a:pPr>
            <a:r>
              <a:rPr lang="en-US" sz="2000" smtClean="0"/>
              <a:t>Olympia, Washington</a:t>
            </a:r>
          </a:p>
          <a:p>
            <a:pPr algn="ctr">
              <a:buFontTx/>
              <a:buNone/>
            </a:pPr>
            <a:endParaRPr lang="en-US" sz="2000" smtClean="0"/>
          </a:p>
        </p:txBody>
      </p:sp>
      <p:pic>
        <p:nvPicPr>
          <p:cNvPr id="15364" name="Picture 4" descr="F&amp;CM Logo Clr 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43600"/>
            <a:ext cx="1971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29C4-69B9-4CD0-9DE9-C90A93B2BCE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681163"/>
            <a:ext cx="84216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04800"/>
            <a:ext cx="85979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Test Fish Size</a:t>
            </a:r>
          </a:p>
        </p:txBody>
      </p:sp>
      <p:pic>
        <p:nvPicPr>
          <p:cNvPr id="28676" name="Picture 5" descr="ONCL 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1790700"/>
            <a:ext cx="4114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991225" y="3257550"/>
            <a:ext cx="101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i="1"/>
              <a:t>n </a:t>
            </a:r>
            <a:r>
              <a:rPr lang="en-US"/>
              <a:t>= 274)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2F5C-FCE9-4F30-964B-98BA96F60C4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  <a:latin typeface="Arial" charset="0"/>
              </a:rPr>
              <a:t>PIT Antenna Array</a:t>
            </a:r>
            <a:endParaRPr lang="en-US" sz="1600" b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52400" y="1852613"/>
            <a:ext cx="8839200" cy="2673350"/>
            <a:chOff x="96" y="1167"/>
            <a:chExt cx="5568" cy="1684"/>
          </a:xfrm>
        </p:grpSpPr>
        <p:pic>
          <p:nvPicPr>
            <p:cNvPr id="297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0625" t="53125" r="6876" b="17188"/>
            <a:stretch>
              <a:fillRect/>
            </a:stretch>
          </p:blipFill>
          <p:spPr bwMode="auto">
            <a:xfrm>
              <a:off x="96" y="1248"/>
              <a:ext cx="5568" cy="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227" y="1412"/>
              <a:ext cx="1141" cy="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Rectangle 6"/>
            <p:cNvSpPr>
              <a:spLocks noChangeArrowheads="1"/>
            </p:cNvSpPr>
            <p:nvPr/>
          </p:nvSpPr>
          <p:spPr bwMode="auto">
            <a:xfrm>
              <a:off x="2491" y="1387"/>
              <a:ext cx="1218" cy="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Rectangle 7"/>
            <p:cNvSpPr>
              <a:spLocks noChangeArrowheads="1"/>
            </p:cNvSpPr>
            <p:nvPr/>
          </p:nvSpPr>
          <p:spPr bwMode="auto">
            <a:xfrm>
              <a:off x="2461" y="1944"/>
              <a:ext cx="154" cy="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Rectangle 8"/>
            <p:cNvSpPr>
              <a:spLocks noChangeArrowheads="1"/>
            </p:cNvSpPr>
            <p:nvPr/>
          </p:nvSpPr>
          <p:spPr bwMode="auto">
            <a:xfrm>
              <a:off x="2493" y="2040"/>
              <a:ext cx="45" cy="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Rectangle 9"/>
            <p:cNvSpPr>
              <a:spLocks noChangeArrowheads="1"/>
            </p:cNvSpPr>
            <p:nvPr/>
          </p:nvSpPr>
          <p:spPr bwMode="auto">
            <a:xfrm>
              <a:off x="4332" y="1167"/>
              <a:ext cx="1218" cy="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6583363" y="3448050"/>
            <a:ext cx="1704975" cy="560388"/>
          </a:xfrm>
          <a:prstGeom prst="rect">
            <a:avLst/>
          </a:prstGeom>
          <a:solidFill>
            <a:srgbClr val="3366FF">
              <a:alpha val="83920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 rot="-315897">
            <a:off x="2605088" y="3625850"/>
            <a:ext cx="4013200" cy="160338"/>
          </a:xfrm>
          <a:prstGeom prst="rect">
            <a:avLst/>
          </a:prstGeom>
          <a:solidFill>
            <a:srgbClr val="3366FF">
              <a:alpha val="83920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1143000" y="3810000"/>
            <a:ext cx="1501775" cy="488950"/>
          </a:xfrm>
          <a:prstGeom prst="rect">
            <a:avLst/>
          </a:prstGeom>
          <a:solidFill>
            <a:srgbClr val="3366FF">
              <a:alpha val="83920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 rot="-1505493">
            <a:off x="4557713" y="3230563"/>
            <a:ext cx="42862" cy="5588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 rot="-414510">
            <a:off x="2424113" y="3448050"/>
            <a:ext cx="115887" cy="504825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7045325" y="1776413"/>
            <a:ext cx="1268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Pass-through</a:t>
            </a:r>
          </a:p>
          <a:p>
            <a:pPr algn="ctr"/>
            <a:r>
              <a:rPr lang="en-US" sz="1600" b="0"/>
              <a:t>antenna</a:t>
            </a:r>
          </a:p>
        </p:txBody>
      </p:sp>
      <p:sp>
        <p:nvSpPr>
          <p:cNvPr id="29706" name="Text Box 19"/>
          <p:cNvSpPr txBox="1">
            <a:spLocks noChangeArrowheads="1"/>
          </p:cNvSpPr>
          <p:nvPr/>
        </p:nvSpPr>
        <p:spPr bwMode="auto">
          <a:xfrm>
            <a:off x="2789238" y="1743075"/>
            <a:ext cx="1952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Right side pass-under</a:t>
            </a:r>
          </a:p>
          <a:p>
            <a:pPr algn="ctr"/>
            <a:r>
              <a:rPr lang="en-US" sz="1600" b="0"/>
              <a:t>antenna</a:t>
            </a:r>
          </a:p>
        </p:txBody>
      </p:sp>
      <p:grpSp>
        <p:nvGrpSpPr>
          <p:cNvPr id="29707" name="Group 23"/>
          <p:cNvGrpSpPr>
            <a:grpSpLocks/>
          </p:cNvGrpSpPr>
          <p:nvPr/>
        </p:nvGrpSpPr>
        <p:grpSpPr bwMode="auto">
          <a:xfrm>
            <a:off x="6543675" y="2209800"/>
            <a:ext cx="676275" cy="847725"/>
            <a:chOff x="4122" y="1590"/>
            <a:chExt cx="330" cy="330"/>
          </a:xfrm>
        </p:grpSpPr>
        <p:sp>
          <p:nvSpPr>
            <p:cNvPr id="29726" name="Line 21"/>
            <p:cNvSpPr>
              <a:spLocks noChangeShapeType="1"/>
            </p:cNvSpPr>
            <p:nvPr/>
          </p:nvSpPr>
          <p:spPr bwMode="auto">
            <a:xfrm flipH="1">
              <a:off x="4122" y="1590"/>
              <a:ext cx="156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2"/>
            <p:cNvSpPr>
              <a:spLocks noChangeShapeType="1"/>
            </p:cNvSpPr>
            <p:nvPr/>
          </p:nvSpPr>
          <p:spPr bwMode="auto">
            <a:xfrm>
              <a:off x="4278" y="1590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8" name="Text Box 24"/>
          <p:cNvSpPr txBox="1">
            <a:spLocks noChangeArrowheads="1"/>
          </p:cNvSpPr>
          <p:nvPr/>
        </p:nvSpPr>
        <p:spPr bwMode="auto">
          <a:xfrm>
            <a:off x="417513" y="1785938"/>
            <a:ext cx="1268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Pass-through</a:t>
            </a:r>
          </a:p>
          <a:p>
            <a:pPr algn="ctr"/>
            <a:r>
              <a:rPr lang="en-US" sz="1600" b="0"/>
              <a:t>antenna</a:t>
            </a:r>
          </a:p>
        </p:txBody>
      </p:sp>
      <p:grpSp>
        <p:nvGrpSpPr>
          <p:cNvPr id="29709" name="Group 25"/>
          <p:cNvGrpSpPr>
            <a:grpSpLocks/>
          </p:cNvGrpSpPr>
          <p:nvPr/>
        </p:nvGrpSpPr>
        <p:grpSpPr bwMode="auto">
          <a:xfrm flipH="1">
            <a:off x="1482725" y="2246313"/>
            <a:ext cx="992188" cy="1196975"/>
            <a:chOff x="4122" y="1590"/>
            <a:chExt cx="330" cy="330"/>
          </a:xfrm>
        </p:grpSpPr>
        <p:sp>
          <p:nvSpPr>
            <p:cNvPr id="29724" name="Line 26"/>
            <p:cNvSpPr>
              <a:spLocks noChangeShapeType="1"/>
            </p:cNvSpPr>
            <p:nvPr/>
          </p:nvSpPr>
          <p:spPr bwMode="auto">
            <a:xfrm flipH="1">
              <a:off x="4122" y="1590"/>
              <a:ext cx="156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7"/>
            <p:cNvSpPr>
              <a:spLocks noChangeShapeType="1"/>
            </p:cNvSpPr>
            <p:nvPr/>
          </p:nvSpPr>
          <p:spPr bwMode="auto">
            <a:xfrm>
              <a:off x="4278" y="1590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10" name="Group 28"/>
          <p:cNvGrpSpPr>
            <a:grpSpLocks/>
          </p:cNvGrpSpPr>
          <p:nvPr/>
        </p:nvGrpSpPr>
        <p:grpSpPr bwMode="auto">
          <a:xfrm>
            <a:off x="4741863" y="2352675"/>
            <a:ext cx="684212" cy="866775"/>
            <a:chOff x="4122" y="1590"/>
            <a:chExt cx="330" cy="330"/>
          </a:xfrm>
        </p:grpSpPr>
        <p:sp>
          <p:nvSpPr>
            <p:cNvPr id="29722" name="Line 29"/>
            <p:cNvSpPr>
              <a:spLocks noChangeShapeType="1"/>
            </p:cNvSpPr>
            <p:nvPr/>
          </p:nvSpPr>
          <p:spPr bwMode="auto">
            <a:xfrm flipH="1">
              <a:off x="4122" y="1590"/>
              <a:ext cx="156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30"/>
            <p:cNvSpPr>
              <a:spLocks noChangeShapeType="1"/>
            </p:cNvSpPr>
            <p:nvPr/>
          </p:nvSpPr>
          <p:spPr bwMode="auto">
            <a:xfrm>
              <a:off x="4278" y="1590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11" name="Group 31"/>
          <p:cNvGrpSpPr>
            <a:grpSpLocks/>
          </p:cNvGrpSpPr>
          <p:nvPr/>
        </p:nvGrpSpPr>
        <p:grpSpPr bwMode="auto">
          <a:xfrm flipH="1">
            <a:off x="3775075" y="2336800"/>
            <a:ext cx="623888" cy="936625"/>
            <a:chOff x="4122" y="1590"/>
            <a:chExt cx="330" cy="330"/>
          </a:xfrm>
        </p:grpSpPr>
        <p:sp>
          <p:nvSpPr>
            <p:cNvPr id="29720" name="Line 32"/>
            <p:cNvSpPr>
              <a:spLocks noChangeShapeType="1"/>
            </p:cNvSpPr>
            <p:nvPr/>
          </p:nvSpPr>
          <p:spPr bwMode="auto">
            <a:xfrm flipH="1">
              <a:off x="4122" y="1590"/>
              <a:ext cx="156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33"/>
            <p:cNvSpPr>
              <a:spLocks noChangeShapeType="1"/>
            </p:cNvSpPr>
            <p:nvPr/>
          </p:nvSpPr>
          <p:spPr bwMode="auto">
            <a:xfrm>
              <a:off x="4278" y="1590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2" name="AutoShape 35"/>
          <p:cNvSpPr>
            <a:spLocks noChangeArrowheads="1"/>
          </p:cNvSpPr>
          <p:nvPr/>
        </p:nvSpPr>
        <p:spPr bwMode="auto">
          <a:xfrm rot="-347656">
            <a:off x="4405313" y="3244850"/>
            <a:ext cx="195262" cy="538163"/>
          </a:xfrm>
          <a:prstGeom prst="rtTriangle">
            <a:avLst/>
          </a:prstGeom>
          <a:solidFill>
            <a:srgbClr val="FF0000">
              <a:alpha val="3490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AutoShape 36"/>
          <p:cNvSpPr>
            <a:spLocks noChangeArrowheads="1"/>
          </p:cNvSpPr>
          <p:nvPr/>
        </p:nvSpPr>
        <p:spPr bwMode="auto">
          <a:xfrm rot="10418070">
            <a:off x="4572000" y="3248025"/>
            <a:ext cx="180975" cy="531813"/>
          </a:xfrm>
          <a:prstGeom prst="rtTriangle">
            <a:avLst/>
          </a:prstGeom>
          <a:solidFill>
            <a:srgbClr val="FF0000">
              <a:alpha val="3490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37"/>
          <p:cNvSpPr txBox="1">
            <a:spLocks noChangeArrowheads="1"/>
          </p:cNvSpPr>
          <p:nvPr/>
        </p:nvSpPr>
        <p:spPr bwMode="auto">
          <a:xfrm>
            <a:off x="4916488" y="1930400"/>
            <a:ext cx="1843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Left side pass-under</a:t>
            </a:r>
          </a:p>
          <a:p>
            <a:pPr algn="ctr"/>
            <a:r>
              <a:rPr lang="en-US" sz="1600" b="0"/>
              <a:t>antenna</a:t>
            </a:r>
          </a:p>
        </p:txBody>
      </p:sp>
      <p:sp>
        <p:nvSpPr>
          <p:cNvPr id="29715" name="Text Box 47"/>
          <p:cNvSpPr txBox="1">
            <a:spLocks noChangeArrowheads="1"/>
          </p:cNvSpPr>
          <p:nvPr/>
        </p:nvSpPr>
        <p:spPr bwMode="auto">
          <a:xfrm>
            <a:off x="5222875" y="4622800"/>
            <a:ext cx="1268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Pass-through</a:t>
            </a:r>
          </a:p>
          <a:p>
            <a:pPr algn="ctr"/>
            <a:r>
              <a:rPr lang="en-US" sz="1600" b="0"/>
              <a:t>antenna</a:t>
            </a:r>
          </a:p>
        </p:txBody>
      </p:sp>
      <p:grpSp>
        <p:nvGrpSpPr>
          <p:cNvPr id="29716" name="Group 48"/>
          <p:cNvGrpSpPr>
            <a:grpSpLocks/>
          </p:cNvGrpSpPr>
          <p:nvPr/>
        </p:nvGrpSpPr>
        <p:grpSpPr bwMode="auto">
          <a:xfrm flipV="1">
            <a:off x="4691063" y="3779838"/>
            <a:ext cx="558800" cy="1030287"/>
            <a:chOff x="4122" y="1590"/>
            <a:chExt cx="330" cy="330"/>
          </a:xfrm>
        </p:grpSpPr>
        <p:sp>
          <p:nvSpPr>
            <p:cNvPr id="29718" name="Line 49"/>
            <p:cNvSpPr>
              <a:spLocks noChangeShapeType="1"/>
            </p:cNvSpPr>
            <p:nvPr/>
          </p:nvSpPr>
          <p:spPr bwMode="auto">
            <a:xfrm flipH="1">
              <a:off x="4122" y="1590"/>
              <a:ext cx="156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50"/>
            <p:cNvSpPr>
              <a:spLocks noChangeShapeType="1"/>
            </p:cNvSpPr>
            <p:nvPr/>
          </p:nvSpPr>
          <p:spPr bwMode="auto">
            <a:xfrm>
              <a:off x="4278" y="1590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7" name="Rectangle 51"/>
          <p:cNvSpPr>
            <a:spLocks noChangeArrowheads="1"/>
          </p:cNvSpPr>
          <p:nvPr/>
        </p:nvSpPr>
        <p:spPr bwMode="auto">
          <a:xfrm rot="-414510">
            <a:off x="6548438" y="3065463"/>
            <a:ext cx="115887" cy="504825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ED97E-0A46-4C3E-B65C-417C9E62618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75880" name="Group 104"/>
          <p:cNvGrpSpPr>
            <a:grpSpLocks/>
          </p:cNvGrpSpPr>
          <p:nvPr/>
        </p:nvGrpSpPr>
        <p:grpSpPr bwMode="auto">
          <a:xfrm>
            <a:off x="152400" y="1852613"/>
            <a:ext cx="8839200" cy="2673350"/>
            <a:chOff x="96" y="1167"/>
            <a:chExt cx="5568" cy="1684"/>
          </a:xfrm>
        </p:grpSpPr>
        <p:grpSp>
          <p:nvGrpSpPr>
            <p:cNvPr id="30754" name="Group 33"/>
            <p:cNvGrpSpPr>
              <a:grpSpLocks/>
            </p:cNvGrpSpPr>
            <p:nvPr/>
          </p:nvGrpSpPr>
          <p:grpSpPr bwMode="auto">
            <a:xfrm>
              <a:off x="96" y="1167"/>
              <a:ext cx="5568" cy="1684"/>
              <a:chOff x="96" y="1167"/>
              <a:chExt cx="5568" cy="1684"/>
            </a:xfrm>
          </p:grpSpPr>
          <p:grpSp>
            <p:nvGrpSpPr>
              <p:cNvPr id="30756" name="Group 3"/>
              <p:cNvGrpSpPr>
                <a:grpSpLocks/>
              </p:cNvGrpSpPr>
              <p:nvPr/>
            </p:nvGrpSpPr>
            <p:grpSpPr bwMode="auto">
              <a:xfrm>
                <a:off x="96" y="1167"/>
                <a:ext cx="5568" cy="1684"/>
                <a:chOff x="96" y="1167"/>
                <a:chExt cx="5568" cy="1684"/>
              </a:xfrm>
            </p:grpSpPr>
            <p:pic>
              <p:nvPicPr>
                <p:cNvPr id="3076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0625" t="53125" r="6876" b="17188"/>
                <a:stretch>
                  <a:fillRect/>
                </a:stretch>
              </p:blipFill>
              <p:spPr bwMode="auto">
                <a:xfrm>
                  <a:off x="96" y="1248"/>
                  <a:ext cx="5568" cy="16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762" name="Rectangle 5"/>
                <p:cNvSpPr>
                  <a:spLocks noChangeArrowheads="1"/>
                </p:cNvSpPr>
                <p:nvPr/>
              </p:nvSpPr>
              <p:spPr bwMode="auto">
                <a:xfrm>
                  <a:off x="227" y="1412"/>
                  <a:ext cx="1141" cy="54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3" name="Rectangle 6"/>
                <p:cNvSpPr>
                  <a:spLocks noChangeArrowheads="1"/>
                </p:cNvSpPr>
                <p:nvPr/>
              </p:nvSpPr>
              <p:spPr bwMode="auto">
                <a:xfrm>
                  <a:off x="2491" y="1387"/>
                  <a:ext cx="1218" cy="54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4" name="Rectangle 7"/>
                <p:cNvSpPr>
                  <a:spLocks noChangeArrowheads="1"/>
                </p:cNvSpPr>
                <p:nvPr/>
              </p:nvSpPr>
              <p:spPr bwMode="auto">
                <a:xfrm>
                  <a:off x="2461" y="1944"/>
                  <a:ext cx="154" cy="1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5" name="Rectangle 8"/>
                <p:cNvSpPr>
                  <a:spLocks noChangeArrowheads="1"/>
                </p:cNvSpPr>
                <p:nvPr/>
              </p:nvSpPr>
              <p:spPr bwMode="auto">
                <a:xfrm>
                  <a:off x="2493" y="2040"/>
                  <a:ext cx="45" cy="3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6" name="Rectangle 9"/>
                <p:cNvSpPr>
                  <a:spLocks noChangeArrowheads="1"/>
                </p:cNvSpPr>
                <p:nvPr/>
              </p:nvSpPr>
              <p:spPr bwMode="auto">
                <a:xfrm>
                  <a:off x="4332" y="1167"/>
                  <a:ext cx="1218" cy="54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57" name="Rectangle 13"/>
              <p:cNvSpPr>
                <a:spLocks noChangeArrowheads="1"/>
              </p:cNvSpPr>
              <p:nvPr/>
            </p:nvSpPr>
            <p:spPr bwMode="auto">
              <a:xfrm rot="-414510">
                <a:off x="4101" y="1938"/>
                <a:ext cx="73" cy="318"/>
              </a:xfrm>
              <a:prstGeom prst="rect">
                <a:avLst/>
              </a:prstGeom>
              <a:solidFill>
                <a:srgbClr val="FF0000">
                  <a:alpha val="38823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Rectangle 14"/>
              <p:cNvSpPr>
                <a:spLocks noChangeArrowheads="1"/>
              </p:cNvSpPr>
              <p:nvPr/>
            </p:nvSpPr>
            <p:spPr bwMode="auto">
              <a:xfrm rot="-414510">
                <a:off x="1527" y="2172"/>
                <a:ext cx="73" cy="318"/>
              </a:xfrm>
              <a:prstGeom prst="rect">
                <a:avLst/>
              </a:prstGeom>
              <a:solidFill>
                <a:srgbClr val="FF0000">
                  <a:alpha val="38823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9" name="AutoShape 30"/>
              <p:cNvSpPr>
                <a:spLocks noChangeArrowheads="1"/>
              </p:cNvSpPr>
              <p:nvPr/>
            </p:nvSpPr>
            <p:spPr bwMode="auto">
              <a:xfrm rot="-347656">
                <a:off x="2775" y="2044"/>
                <a:ext cx="123" cy="339"/>
              </a:xfrm>
              <a:prstGeom prst="rtTriangle">
                <a:avLst/>
              </a:prstGeom>
              <a:solidFill>
                <a:srgbClr val="FF0000">
                  <a:alpha val="34901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AutoShape 31"/>
              <p:cNvSpPr>
                <a:spLocks noChangeArrowheads="1"/>
              </p:cNvSpPr>
              <p:nvPr/>
            </p:nvSpPr>
            <p:spPr bwMode="auto">
              <a:xfrm rot="10418070">
                <a:off x="2880" y="2046"/>
                <a:ext cx="114" cy="335"/>
              </a:xfrm>
              <a:prstGeom prst="rtTriangle">
                <a:avLst/>
              </a:prstGeom>
              <a:solidFill>
                <a:srgbClr val="FF0000">
                  <a:alpha val="34901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55" name="Rectangle 103"/>
            <p:cNvSpPr>
              <a:spLocks noChangeArrowheads="1"/>
            </p:cNvSpPr>
            <p:nvPr/>
          </p:nvSpPr>
          <p:spPr bwMode="auto">
            <a:xfrm rot="-1505493">
              <a:off x="2871" y="2035"/>
              <a:ext cx="27" cy="352"/>
            </a:xfrm>
            <a:prstGeom prst="rect">
              <a:avLst/>
            </a:prstGeom>
            <a:solidFill>
              <a:srgbClr val="FF0000">
                <a:alpha val="3882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72" name="Rectangle 9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  <a:latin typeface="Arial" charset="0"/>
              </a:rPr>
              <a:t>PIT Antenna Array</a:t>
            </a:r>
            <a:endParaRPr lang="en-US" sz="1600" b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75914" name="Group 138"/>
          <p:cNvGrpSpPr>
            <a:grpSpLocks/>
          </p:cNvGrpSpPr>
          <p:nvPr/>
        </p:nvGrpSpPr>
        <p:grpSpPr bwMode="auto">
          <a:xfrm>
            <a:off x="1111250" y="3494088"/>
            <a:ext cx="7161213" cy="2100262"/>
            <a:chOff x="700" y="2201"/>
            <a:chExt cx="4511" cy="1323"/>
          </a:xfrm>
        </p:grpSpPr>
        <p:grpSp>
          <p:nvGrpSpPr>
            <p:cNvPr id="30730" name="Group 139"/>
            <p:cNvGrpSpPr>
              <a:grpSpLocks/>
            </p:cNvGrpSpPr>
            <p:nvPr/>
          </p:nvGrpSpPr>
          <p:grpSpPr bwMode="auto">
            <a:xfrm>
              <a:off x="700" y="2371"/>
              <a:ext cx="3539" cy="1049"/>
              <a:chOff x="706" y="2371"/>
              <a:chExt cx="3539" cy="1049"/>
            </a:xfrm>
          </p:grpSpPr>
          <p:sp>
            <p:nvSpPr>
              <p:cNvPr id="30750" name="Rectangle 140"/>
              <p:cNvSpPr>
                <a:spLocks noChangeArrowheads="1"/>
              </p:cNvSpPr>
              <p:nvPr/>
            </p:nvSpPr>
            <p:spPr bwMode="auto">
              <a:xfrm>
                <a:off x="1550" y="2699"/>
                <a:ext cx="2695" cy="322"/>
              </a:xfrm>
              <a:prstGeom prst="rect">
                <a:avLst/>
              </a:prstGeom>
              <a:solidFill>
                <a:schemeClr val="accent1">
                  <a:alpha val="58823"/>
                </a:schemeClr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Rectangle 141"/>
              <p:cNvSpPr>
                <a:spLocks noChangeArrowheads="1"/>
              </p:cNvSpPr>
              <p:nvPr/>
            </p:nvSpPr>
            <p:spPr bwMode="auto">
              <a:xfrm>
                <a:off x="706" y="2371"/>
                <a:ext cx="850" cy="10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/>
              </a:p>
            </p:txBody>
          </p:sp>
          <p:sp>
            <p:nvSpPr>
              <p:cNvPr id="30752" name="Rectangle 142"/>
              <p:cNvSpPr>
                <a:spLocks noChangeArrowheads="1"/>
              </p:cNvSpPr>
              <p:nvPr/>
            </p:nvSpPr>
            <p:spPr bwMode="auto">
              <a:xfrm>
                <a:off x="1558" y="2702"/>
                <a:ext cx="88" cy="312"/>
              </a:xfrm>
              <a:prstGeom prst="rect">
                <a:avLst/>
              </a:prstGeom>
              <a:solidFill>
                <a:srgbClr val="FF0000">
                  <a:alpha val="38823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Text Box 143"/>
              <p:cNvSpPr txBox="1">
                <a:spLocks noChangeArrowheads="1"/>
              </p:cNvSpPr>
              <p:nvPr/>
            </p:nvSpPr>
            <p:spPr bwMode="auto">
              <a:xfrm>
                <a:off x="812" y="3242"/>
                <a:ext cx="6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0"/>
                  <a:t>tailwater tank</a:t>
                </a:r>
              </a:p>
            </p:txBody>
          </p:sp>
        </p:grpSp>
        <p:grpSp>
          <p:nvGrpSpPr>
            <p:cNvPr id="30731" name="Group 144"/>
            <p:cNvGrpSpPr>
              <a:grpSpLocks/>
            </p:cNvGrpSpPr>
            <p:nvPr/>
          </p:nvGrpSpPr>
          <p:grpSpPr bwMode="auto">
            <a:xfrm>
              <a:off x="2611" y="2371"/>
              <a:ext cx="2600" cy="1049"/>
              <a:chOff x="2614" y="2371"/>
              <a:chExt cx="2600" cy="1049"/>
            </a:xfrm>
          </p:grpSpPr>
          <p:sp>
            <p:nvSpPr>
              <p:cNvPr id="30743" name="Rectangle 145"/>
              <p:cNvSpPr>
                <a:spLocks noChangeArrowheads="1"/>
              </p:cNvSpPr>
              <p:nvPr/>
            </p:nvSpPr>
            <p:spPr bwMode="auto">
              <a:xfrm>
                <a:off x="4247" y="2371"/>
                <a:ext cx="967" cy="10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Rectangle 146"/>
              <p:cNvSpPr>
                <a:spLocks noChangeArrowheads="1"/>
              </p:cNvSpPr>
              <p:nvPr/>
            </p:nvSpPr>
            <p:spPr bwMode="auto">
              <a:xfrm>
                <a:off x="2614" y="2702"/>
                <a:ext cx="208" cy="144"/>
              </a:xfrm>
              <a:prstGeom prst="rect">
                <a:avLst/>
              </a:prstGeom>
              <a:solidFill>
                <a:srgbClr val="FF0000">
                  <a:alpha val="38823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Rectangle 147"/>
              <p:cNvSpPr>
                <a:spLocks noChangeArrowheads="1"/>
              </p:cNvSpPr>
              <p:nvPr/>
            </p:nvSpPr>
            <p:spPr bwMode="auto">
              <a:xfrm>
                <a:off x="2987" y="2870"/>
                <a:ext cx="220" cy="144"/>
              </a:xfrm>
              <a:prstGeom prst="rect">
                <a:avLst/>
              </a:prstGeom>
              <a:solidFill>
                <a:srgbClr val="FF0000">
                  <a:alpha val="38823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Text Box 148"/>
              <p:cNvSpPr txBox="1">
                <a:spLocks noChangeArrowheads="1"/>
              </p:cNvSpPr>
              <p:nvPr/>
            </p:nvSpPr>
            <p:spPr bwMode="auto">
              <a:xfrm>
                <a:off x="3500" y="2722"/>
                <a:ext cx="56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0"/>
                  <a:t>flow direction</a:t>
                </a:r>
              </a:p>
            </p:txBody>
          </p:sp>
          <p:sp>
            <p:nvSpPr>
              <p:cNvPr id="30747" name="AutoShape 149"/>
              <p:cNvSpPr>
                <a:spLocks noChangeArrowheads="1"/>
              </p:cNvSpPr>
              <p:nvPr/>
            </p:nvSpPr>
            <p:spPr bwMode="auto">
              <a:xfrm>
                <a:off x="3408" y="2718"/>
                <a:ext cx="702" cy="174"/>
              </a:xfrm>
              <a:prstGeom prst="leftArrow">
                <a:avLst>
                  <a:gd name="adj1" fmla="val 46972"/>
                  <a:gd name="adj2" fmla="val 113638"/>
                </a:avLst>
              </a:prstGeom>
              <a:solidFill>
                <a:schemeClr val="hlink">
                  <a:alpha val="52156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Text Box 150"/>
              <p:cNvSpPr txBox="1">
                <a:spLocks noChangeArrowheads="1"/>
              </p:cNvSpPr>
              <p:nvPr/>
            </p:nvSpPr>
            <p:spPr bwMode="auto">
              <a:xfrm>
                <a:off x="4412" y="3242"/>
                <a:ext cx="7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0"/>
                  <a:t>headwater tank</a:t>
                </a:r>
              </a:p>
            </p:txBody>
          </p:sp>
          <p:sp>
            <p:nvSpPr>
              <p:cNvPr id="30749" name="Rectangle 151"/>
              <p:cNvSpPr>
                <a:spLocks noChangeArrowheads="1"/>
              </p:cNvSpPr>
              <p:nvPr/>
            </p:nvSpPr>
            <p:spPr bwMode="auto">
              <a:xfrm>
                <a:off x="2859" y="2699"/>
                <a:ext cx="83" cy="312"/>
              </a:xfrm>
              <a:prstGeom prst="rect">
                <a:avLst/>
              </a:prstGeom>
              <a:solidFill>
                <a:srgbClr val="FF0000">
                  <a:alpha val="38823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32" name="Rectangle 152"/>
            <p:cNvSpPr>
              <a:spLocks noChangeArrowheads="1"/>
            </p:cNvSpPr>
            <p:nvPr/>
          </p:nvSpPr>
          <p:spPr bwMode="auto">
            <a:xfrm>
              <a:off x="1550" y="2576"/>
              <a:ext cx="2695" cy="5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Rectangle 153"/>
            <p:cNvSpPr>
              <a:spLocks noChangeArrowheads="1"/>
            </p:cNvSpPr>
            <p:nvPr/>
          </p:nvSpPr>
          <p:spPr bwMode="auto">
            <a:xfrm>
              <a:off x="4243" y="2694"/>
              <a:ext cx="446" cy="3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Rectangle 154"/>
            <p:cNvSpPr>
              <a:spLocks noChangeArrowheads="1"/>
            </p:cNvSpPr>
            <p:nvPr/>
          </p:nvSpPr>
          <p:spPr bwMode="auto">
            <a:xfrm>
              <a:off x="1115" y="2712"/>
              <a:ext cx="3476" cy="3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Rectangle 155"/>
            <p:cNvSpPr>
              <a:spLocks noChangeArrowheads="1"/>
            </p:cNvSpPr>
            <p:nvPr/>
          </p:nvSpPr>
          <p:spPr bwMode="auto">
            <a:xfrm>
              <a:off x="4156" y="2585"/>
              <a:ext cx="88" cy="585"/>
            </a:xfrm>
            <a:prstGeom prst="rect">
              <a:avLst/>
            </a:prstGeom>
            <a:solidFill>
              <a:srgbClr val="FF0000">
                <a:alpha val="3882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Text Box 156"/>
            <p:cNvSpPr txBox="1">
              <a:spLocks noChangeArrowheads="1"/>
            </p:cNvSpPr>
            <p:nvPr/>
          </p:nvSpPr>
          <p:spPr bwMode="auto">
            <a:xfrm>
              <a:off x="2510" y="2201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Plan View</a:t>
              </a:r>
            </a:p>
          </p:txBody>
        </p:sp>
        <p:sp>
          <p:nvSpPr>
            <p:cNvPr id="30737" name="Rectangle 157"/>
            <p:cNvSpPr>
              <a:spLocks noChangeArrowheads="1"/>
            </p:cNvSpPr>
            <p:nvPr/>
          </p:nvSpPr>
          <p:spPr bwMode="auto">
            <a:xfrm>
              <a:off x="1552" y="2585"/>
              <a:ext cx="88" cy="585"/>
            </a:xfrm>
            <a:prstGeom prst="rect">
              <a:avLst/>
            </a:prstGeom>
            <a:solidFill>
              <a:srgbClr val="FF0000">
                <a:alpha val="3882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Rectangle 158"/>
            <p:cNvSpPr>
              <a:spLocks noChangeArrowheads="1"/>
            </p:cNvSpPr>
            <p:nvPr/>
          </p:nvSpPr>
          <p:spPr bwMode="auto">
            <a:xfrm>
              <a:off x="2878" y="2585"/>
              <a:ext cx="88" cy="585"/>
            </a:xfrm>
            <a:prstGeom prst="rect">
              <a:avLst/>
            </a:prstGeom>
            <a:solidFill>
              <a:srgbClr val="FF0000">
                <a:alpha val="3882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Rectangle 159"/>
            <p:cNvSpPr>
              <a:spLocks noChangeArrowheads="1"/>
            </p:cNvSpPr>
            <p:nvPr/>
          </p:nvSpPr>
          <p:spPr bwMode="auto">
            <a:xfrm>
              <a:off x="3052" y="2585"/>
              <a:ext cx="328" cy="291"/>
            </a:xfrm>
            <a:prstGeom prst="rect">
              <a:avLst/>
            </a:prstGeom>
            <a:solidFill>
              <a:srgbClr val="FF0000">
                <a:alpha val="3882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Rectangle 160"/>
            <p:cNvSpPr>
              <a:spLocks noChangeArrowheads="1"/>
            </p:cNvSpPr>
            <p:nvPr/>
          </p:nvSpPr>
          <p:spPr bwMode="auto">
            <a:xfrm>
              <a:off x="2476" y="2885"/>
              <a:ext cx="328" cy="285"/>
            </a:xfrm>
            <a:prstGeom prst="rect">
              <a:avLst/>
            </a:prstGeom>
            <a:solidFill>
              <a:srgbClr val="FF0000">
                <a:alpha val="3882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AutoShape 161"/>
            <p:cNvSpPr>
              <a:spLocks noChangeArrowheads="1"/>
            </p:cNvSpPr>
            <p:nvPr/>
          </p:nvSpPr>
          <p:spPr bwMode="auto">
            <a:xfrm>
              <a:off x="2052" y="3306"/>
              <a:ext cx="1740" cy="114"/>
            </a:xfrm>
            <a:prstGeom prst="leftArrow">
              <a:avLst>
                <a:gd name="adj1" fmla="val 49120"/>
                <a:gd name="adj2" fmla="val 150017"/>
              </a:avLst>
            </a:prstGeom>
            <a:solidFill>
              <a:schemeClr val="accent1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Text Box 162"/>
            <p:cNvSpPr txBox="1">
              <a:spLocks noChangeArrowheads="1"/>
            </p:cNvSpPr>
            <p:nvPr/>
          </p:nvSpPr>
          <p:spPr bwMode="auto">
            <a:xfrm>
              <a:off x="2642" y="3370"/>
              <a:ext cx="5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flow direction</a:t>
              </a:r>
            </a:p>
          </p:txBody>
        </p:sp>
      </p:grpSp>
      <p:sp>
        <p:nvSpPr>
          <p:cNvPr id="75944" name="Freeform 168"/>
          <p:cNvSpPr>
            <a:spLocks/>
          </p:cNvSpPr>
          <p:nvPr/>
        </p:nvSpPr>
        <p:spPr bwMode="auto">
          <a:xfrm>
            <a:off x="2022475" y="4646613"/>
            <a:ext cx="295275" cy="65087"/>
          </a:xfrm>
          <a:custGeom>
            <a:avLst/>
            <a:gdLst>
              <a:gd name="T0" fmla="*/ 447025 w 4236"/>
              <a:gd name="T1" fmla="*/ 377171 h 936"/>
              <a:gd name="T2" fmla="*/ 97170 w 4236"/>
              <a:gd name="T3" fmla="*/ 1392626 h 936"/>
              <a:gd name="T4" fmla="*/ 1205009 w 4236"/>
              <a:gd name="T5" fmla="*/ 2059906 h 936"/>
              <a:gd name="T6" fmla="*/ 1846375 w 4236"/>
              <a:gd name="T7" fmla="*/ 1537681 h 936"/>
              <a:gd name="T8" fmla="*/ 3245794 w 4236"/>
              <a:gd name="T9" fmla="*/ 1856788 h 936"/>
              <a:gd name="T10" fmla="*/ 4032915 w 4236"/>
              <a:gd name="T11" fmla="*/ 2204961 h 936"/>
              <a:gd name="T12" fmla="*/ 4499388 w 4236"/>
              <a:gd name="T13" fmla="*/ 2379014 h 936"/>
              <a:gd name="T14" fmla="*/ 6102837 w 4236"/>
              <a:gd name="T15" fmla="*/ 2901239 h 936"/>
              <a:gd name="T16" fmla="*/ 7764560 w 4236"/>
              <a:gd name="T17" fmla="*/ 3133355 h 936"/>
              <a:gd name="T18" fmla="*/ 8551751 w 4236"/>
              <a:gd name="T19" fmla="*/ 3307477 h 936"/>
              <a:gd name="T20" fmla="*/ 9047361 w 4236"/>
              <a:gd name="T21" fmla="*/ 3423465 h 936"/>
              <a:gd name="T22" fmla="*/ 8872398 w 4236"/>
              <a:gd name="T23" fmla="*/ 3684578 h 936"/>
              <a:gd name="T24" fmla="*/ 8522544 w 4236"/>
              <a:gd name="T25" fmla="*/ 4003755 h 936"/>
              <a:gd name="T26" fmla="*/ 8784987 w 4236"/>
              <a:gd name="T27" fmla="*/ 4293864 h 936"/>
              <a:gd name="T28" fmla="*/ 10038583 w 4236"/>
              <a:gd name="T29" fmla="*/ 4003755 h 936"/>
              <a:gd name="T30" fmla="*/ 11058940 w 4236"/>
              <a:gd name="T31" fmla="*/ 3829702 h 936"/>
              <a:gd name="T32" fmla="*/ 14819791 w 4236"/>
              <a:gd name="T33" fmla="*/ 3974757 h 936"/>
              <a:gd name="T34" fmla="*/ 15636049 w 4236"/>
              <a:gd name="T35" fmla="*/ 4409922 h 936"/>
              <a:gd name="T36" fmla="*/ 16219140 w 4236"/>
              <a:gd name="T37" fmla="*/ 4148809 h 936"/>
              <a:gd name="T38" fmla="*/ 17035468 w 4236"/>
              <a:gd name="T39" fmla="*/ 3510526 h 936"/>
              <a:gd name="T40" fmla="*/ 18405684 w 4236"/>
              <a:gd name="T41" fmla="*/ 3220416 h 936"/>
              <a:gd name="T42" fmla="*/ 19892515 w 4236"/>
              <a:gd name="T43" fmla="*/ 2872242 h 936"/>
              <a:gd name="T44" fmla="*/ 20358988 w 4236"/>
              <a:gd name="T45" fmla="*/ 2640127 h 936"/>
              <a:gd name="T46" fmla="*/ 20533880 w 4236"/>
              <a:gd name="T47" fmla="*/ 2146967 h 936"/>
              <a:gd name="T48" fmla="*/ 16656406 w 4236"/>
              <a:gd name="T49" fmla="*/ 1537681 h 936"/>
              <a:gd name="T50" fmla="*/ 16423240 w 4236"/>
              <a:gd name="T51" fmla="*/ 1421623 h 936"/>
              <a:gd name="T52" fmla="*/ 15257057 w 4236"/>
              <a:gd name="T53" fmla="*/ 725345 h 936"/>
              <a:gd name="T54" fmla="*/ 14907203 w 4236"/>
              <a:gd name="T55" fmla="*/ 1073449 h 936"/>
              <a:gd name="T56" fmla="*/ 15198783 w 4236"/>
              <a:gd name="T57" fmla="*/ 1450620 h 936"/>
              <a:gd name="T58" fmla="*/ 15402813 w 4236"/>
              <a:gd name="T59" fmla="*/ 1653738 h 936"/>
              <a:gd name="T60" fmla="*/ 10213475 w 4236"/>
              <a:gd name="T61" fmla="*/ 1682735 h 936"/>
              <a:gd name="T62" fmla="*/ 9951102 w 4236"/>
              <a:gd name="T63" fmla="*/ 1508683 h 936"/>
              <a:gd name="T64" fmla="*/ 9805346 w 4236"/>
              <a:gd name="T65" fmla="*/ 1392626 h 936"/>
              <a:gd name="T66" fmla="*/ 9018154 w 4236"/>
              <a:gd name="T67" fmla="*/ 1276568 h 936"/>
              <a:gd name="T68" fmla="*/ 9047361 w 4236"/>
              <a:gd name="T69" fmla="*/ 1827790 h 936"/>
              <a:gd name="T70" fmla="*/ 5111617 w 4236"/>
              <a:gd name="T71" fmla="*/ 1769796 h 936"/>
              <a:gd name="T72" fmla="*/ 3799678 w 4236"/>
              <a:gd name="T73" fmla="*/ 1450620 h 936"/>
              <a:gd name="T74" fmla="*/ 2691840 w 4236"/>
              <a:gd name="T75" fmla="*/ 1015455 h 936"/>
              <a:gd name="T76" fmla="*/ 2108748 w 4236"/>
              <a:gd name="T77" fmla="*/ 667281 h 936"/>
              <a:gd name="T78" fmla="*/ 1088391 w 4236"/>
              <a:gd name="T79" fmla="*/ 57994 h 936"/>
              <a:gd name="T80" fmla="*/ 272133 w 4236"/>
              <a:gd name="T81" fmla="*/ 28997 h 936"/>
              <a:gd name="T82" fmla="*/ 97170 w 4236"/>
              <a:gd name="T83" fmla="*/ 261113 h 936"/>
              <a:gd name="T84" fmla="*/ 97170 w 4236"/>
              <a:gd name="T85" fmla="*/ 261113 h 9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36"/>
              <a:gd name="T130" fmla="*/ 0 h 936"/>
              <a:gd name="T131" fmla="*/ 4236 w 4236"/>
              <a:gd name="T132" fmla="*/ 936 h 9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36" h="936">
                <a:moveTo>
                  <a:pt x="20" y="54"/>
                </a:moveTo>
                <a:cubicBezTo>
                  <a:pt x="48" y="63"/>
                  <a:pt x="61" y="73"/>
                  <a:pt x="92" y="78"/>
                </a:cubicBezTo>
                <a:cubicBezTo>
                  <a:pt x="84" y="123"/>
                  <a:pt x="97" y="216"/>
                  <a:pt x="44" y="234"/>
                </a:cubicBezTo>
                <a:cubicBezTo>
                  <a:pt x="33" y="250"/>
                  <a:pt x="20" y="288"/>
                  <a:pt x="20" y="288"/>
                </a:cubicBezTo>
                <a:cubicBezTo>
                  <a:pt x="28" y="487"/>
                  <a:pt x="0" y="446"/>
                  <a:pt x="194" y="438"/>
                </a:cubicBezTo>
                <a:cubicBezTo>
                  <a:pt x="211" y="432"/>
                  <a:pt x="231" y="432"/>
                  <a:pt x="248" y="426"/>
                </a:cubicBezTo>
                <a:cubicBezTo>
                  <a:pt x="266" y="420"/>
                  <a:pt x="291" y="405"/>
                  <a:pt x="308" y="396"/>
                </a:cubicBezTo>
                <a:cubicBezTo>
                  <a:pt x="320" y="360"/>
                  <a:pt x="349" y="339"/>
                  <a:pt x="380" y="318"/>
                </a:cubicBezTo>
                <a:cubicBezTo>
                  <a:pt x="434" y="320"/>
                  <a:pt x="488" y="320"/>
                  <a:pt x="542" y="324"/>
                </a:cubicBezTo>
                <a:cubicBezTo>
                  <a:pt x="571" y="326"/>
                  <a:pt x="639" y="370"/>
                  <a:pt x="668" y="384"/>
                </a:cubicBezTo>
                <a:cubicBezTo>
                  <a:pt x="681" y="423"/>
                  <a:pt x="734" y="426"/>
                  <a:pt x="770" y="432"/>
                </a:cubicBezTo>
                <a:cubicBezTo>
                  <a:pt x="790" y="445"/>
                  <a:pt x="808" y="449"/>
                  <a:pt x="830" y="456"/>
                </a:cubicBezTo>
                <a:cubicBezTo>
                  <a:pt x="846" y="480"/>
                  <a:pt x="836" y="474"/>
                  <a:pt x="866" y="480"/>
                </a:cubicBezTo>
                <a:cubicBezTo>
                  <a:pt x="886" y="484"/>
                  <a:pt x="926" y="492"/>
                  <a:pt x="926" y="492"/>
                </a:cubicBezTo>
                <a:cubicBezTo>
                  <a:pt x="970" y="521"/>
                  <a:pt x="1025" y="518"/>
                  <a:pt x="1076" y="522"/>
                </a:cubicBezTo>
                <a:cubicBezTo>
                  <a:pt x="1134" y="551"/>
                  <a:pt x="1193" y="584"/>
                  <a:pt x="1256" y="600"/>
                </a:cubicBezTo>
                <a:cubicBezTo>
                  <a:pt x="1310" y="636"/>
                  <a:pt x="1381" y="627"/>
                  <a:pt x="1442" y="630"/>
                </a:cubicBezTo>
                <a:cubicBezTo>
                  <a:pt x="1493" y="647"/>
                  <a:pt x="1544" y="645"/>
                  <a:pt x="1598" y="648"/>
                </a:cubicBezTo>
                <a:cubicBezTo>
                  <a:pt x="1657" y="663"/>
                  <a:pt x="1719" y="663"/>
                  <a:pt x="1778" y="678"/>
                </a:cubicBezTo>
                <a:cubicBezTo>
                  <a:pt x="1772" y="680"/>
                  <a:pt x="1756" y="680"/>
                  <a:pt x="1760" y="684"/>
                </a:cubicBezTo>
                <a:cubicBezTo>
                  <a:pt x="1767" y="691"/>
                  <a:pt x="1780" y="688"/>
                  <a:pt x="1790" y="690"/>
                </a:cubicBezTo>
                <a:cubicBezTo>
                  <a:pt x="1814" y="695"/>
                  <a:pt x="1839" y="700"/>
                  <a:pt x="1862" y="708"/>
                </a:cubicBezTo>
                <a:cubicBezTo>
                  <a:pt x="1851" y="752"/>
                  <a:pt x="1866" y="716"/>
                  <a:pt x="1838" y="744"/>
                </a:cubicBezTo>
                <a:cubicBezTo>
                  <a:pt x="1833" y="749"/>
                  <a:pt x="1832" y="758"/>
                  <a:pt x="1826" y="762"/>
                </a:cubicBezTo>
                <a:cubicBezTo>
                  <a:pt x="1815" y="769"/>
                  <a:pt x="1790" y="774"/>
                  <a:pt x="1790" y="774"/>
                </a:cubicBezTo>
                <a:cubicBezTo>
                  <a:pt x="1778" y="792"/>
                  <a:pt x="1766" y="810"/>
                  <a:pt x="1754" y="828"/>
                </a:cubicBezTo>
                <a:cubicBezTo>
                  <a:pt x="1750" y="834"/>
                  <a:pt x="1742" y="846"/>
                  <a:pt x="1742" y="846"/>
                </a:cubicBezTo>
                <a:cubicBezTo>
                  <a:pt x="1751" y="898"/>
                  <a:pt x="1755" y="896"/>
                  <a:pt x="1808" y="888"/>
                </a:cubicBezTo>
                <a:cubicBezTo>
                  <a:pt x="1868" y="858"/>
                  <a:pt x="1947" y="857"/>
                  <a:pt x="2012" y="852"/>
                </a:cubicBezTo>
                <a:cubicBezTo>
                  <a:pt x="2032" y="845"/>
                  <a:pt x="2046" y="835"/>
                  <a:pt x="2066" y="828"/>
                </a:cubicBezTo>
                <a:cubicBezTo>
                  <a:pt x="2075" y="800"/>
                  <a:pt x="2079" y="793"/>
                  <a:pt x="2108" y="786"/>
                </a:cubicBezTo>
                <a:cubicBezTo>
                  <a:pt x="2147" y="788"/>
                  <a:pt x="2234" y="806"/>
                  <a:pt x="2276" y="792"/>
                </a:cubicBezTo>
                <a:cubicBezTo>
                  <a:pt x="2527" y="801"/>
                  <a:pt x="2775" y="805"/>
                  <a:pt x="3026" y="792"/>
                </a:cubicBezTo>
                <a:cubicBezTo>
                  <a:pt x="3058" y="781"/>
                  <a:pt x="3059" y="795"/>
                  <a:pt x="3050" y="822"/>
                </a:cubicBezTo>
                <a:cubicBezTo>
                  <a:pt x="3048" y="856"/>
                  <a:pt x="3017" y="903"/>
                  <a:pt x="3044" y="924"/>
                </a:cubicBezTo>
                <a:cubicBezTo>
                  <a:pt x="3060" y="936"/>
                  <a:pt x="3174" y="918"/>
                  <a:pt x="3218" y="912"/>
                </a:cubicBezTo>
                <a:cubicBezTo>
                  <a:pt x="3277" y="892"/>
                  <a:pt x="3241" y="901"/>
                  <a:pt x="3326" y="894"/>
                </a:cubicBezTo>
                <a:cubicBezTo>
                  <a:pt x="3330" y="882"/>
                  <a:pt x="3331" y="869"/>
                  <a:pt x="3338" y="858"/>
                </a:cubicBezTo>
                <a:cubicBezTo>
                  <a:pt x="3346" y="846"/>
                  <a:pt x="3362" y="822"/>
                  <a:pt x="3362" y="822"/>
                </a:cubicBezTo>
                <a:cubicBezTo>
                  <a:pt x="3380" y="749"/>
                  <a:pt x="3444" y="747"/>
                  <a:pt x="3506" y="726"/>
                </a:cubicBezTo>
                <a:cubicBezTo>
                  <a:pt x="3554" y="710"/>
                  <a:pt x="3607" y="711"/>
                  <a:pt x="3656" y="702"/>
                </a:cubicBezTo>
                <a:cubicBezTo>
                  <a:pt x="3700" y="694"/>
                  <a:pt x="3745" y="680"/>
                  <a:pt x="3788" y="666"/>
                </a:cubicBezTo>
                <a:cubicBezTo>
                  <a:pt x="3839" y="649"/>
                  <a:pt x="3903" y="644"/>
                  <a:pt x="3956" y="636"/>
                </a:cubicBezTo>
                <a:cubicBezTo>
                  <a:pt x="4002" y="621"/>
                  <a:pt x="4047" y="606"/>
                  <a:pt x="4094" y="594"/>
                </a:cubicBezTo>
                <a:cubicBezTo>
                  <a:pt x="4116" y="588"/>
                  <a:pt x="4131" y="576"/>
                  <a:pt x="4154" y="570"/>
                </a:cubicBezTo>
                <a:cubicBezTo>
                  <a:pt x="4166" y="562"/>
                  <a:pt x="4185" y="560"/>
                  <a:pt x="4190" y="546"/>
                </a:cubicBezTo>
                <a:cubicBezTo>
                  <a:pt x="4204" y="503"/>
                  <a:pt x="4191" y="517"/>
                  <a:pt x="4220" y="498"/>
                </a:cubicBezTo>
                <a:cubicBezTo>
                  <a:pt x="4234" y="456"/>
                  <a:pt x="4236" y="474"/>
                  <a:pt x="4226" y="444"/>
                </a:cubicBezTo>
                <a:cubicBezTo>
                  <a:pt x="4202" y="278"/>
                  <a:pt x="3991" y="326"/>
                  <a:pt x="3866" y="324"/>
                </a:cubicBezTo>
                <a:cubicBezTo>
                  <a:pt x="3720" y="321"/>
                  <a:pt x="3574" y="320"/>
                  <a:pt x="3428" y="318"/>
                </a:cubicBezTo>
                <a:cubicBezTo>
                  <a:pt x="3416" y="316"/>
                  <a:pt x="3403" y="317"/>
                  <a:pt x="3392" y="312"/>
                </a:cubicBezTo>
                <a:cubicBezTo>
                  <a:pt x="3386" y="309"/>
                  <a:pt x="3386" y="298"/>
                  <a:pt x="3380" y="294"/>
                </a:cubicBezTo>
                <a:cubicBezTo>
                  <a:pt x="3360" y="281"/>
                  <a:pt x="3325" y="275"/>
                  <a:pt x="3302" y="264"/>
                </a:cubicBezTo>
                <a:cubicBezTo>
                  <a:pt x="3273" y="221"/>
                  <a:pt x="3190" y="167"/>
                  <a:pt x="3140" y="150"/>
                </a:cubicBezTo>
                <a:cubicBezTo>
                  <a:pt x="3096" y="154"/>
                  <a:pt x="3073" y="146"/>
                  <a:pt x="3050" y="180"/>
                </a:cubicBezTo>
                <a:cubicBezTo>
                  <a:pt x="3054" y="196"/>
                  <a:pt x="3055" y="210"/>
                  <a:pt x="3068" y="222"/>
                </a:cubicBezTo>
                <a:cubicBezTo>
                  <a:pt x="3079" y="231"/>
                  <a:pt x="3104" y="246"/>
                  <a:pt x="3104" y="246"/>
                </a:cubicBezTo>
                <a:cubicBezTo>
                  <a:pt x="3123" y="275"/>
                  <a:pt x="3114" y="257"/>
                  <a:pt x="3128" y="300"/>
                </a:cubicBezTo>
                <a:cubicBezTo>
                  <a:pt x="3130" y="306"/>
                  <a:pt x="3129" y="314"/>
                  <a:pt x="3134" y="318"/>
                </a:cubicBezTo>
                <a:cubicBezTo>
                  <a:pt x="3146" y="326"/>
                  <a:pt x="3170" y="342"/>
                  <a:pt x="3170" y="342"/>
                </a:cubicBezTo>
                <a:cubicBezTo>
                  <a:pt x="3100" y="389"/>
                  <a:pt x="2987" y="358"/>
                  <a:pt x="2900" y="366"/>
                </a:cubicBezTo>
                <a:cubicBezTo>
                  <a:pt x="2634" y="364"/>
                  <a:pt x="2290" y="536"/>
                  <a:pt x="2102" y="348"/>
                </a:cubicBezTo>
                <a:cubicBezTo>
                  <a:pt x="2074" y="320"/>
                  <a:pt x="2110" y="335"/>
                  <a:pt x="2066" y="324"/>
                </a:cubicBezTo>
                <a:cubicBezTo>
                  <a:pt x="2060" y="320"/>
                  <a:pt x="2053" y="317"/>
                  <a:pt x="2048" y="312"/>
                </a:cubicBezTo>
                <a:cubicBezTo>
                  <a:pt x="2043" y="307"/>
                  <a:pt x="2042" y="299"/>
                  <a:pt x="2036" y="294"/>
                </a:cubicBezTo>
                <a:cubicBezTo>
                  <a:pt x="2031" y="290"/>
                  <a:pt x="2024" y="291"/>
                  <a:pt x="2018" y="288"/>
                </a:cubicBezTo>
                <a:cubicBezTo>
                  <a:pt x="1987" y="271"/>
                  <a:pt x="1962" y="245"/>
                  <a:pt x="1928" y="234"/>
                </a:cubicBezTo>
                <a:cubicBezTo>
                  <a:pt x="1893" y="238"/>
                  <a:pt x="1867" y="231"/>
                  <a:pt x="1856" y="264"/>
                </a:cubicBezTo>
                <a:cubicBezTo>
                  <a:pt x="1859" y="288"/>
                  <a:pt x="1868" y="312"/>
                  <a:pt x="1868" y="336"/>
                </a:cubicBezTo>
                <a:cubicBezTo>
                  <a:pt x="1868" y="350"/>
                  <a:pt x="1862" y="364"/>
                  <a:pt x="1862" y="378"/>
                </a:cubicBezTo>
                <a:cubicBezTo>
                  <a:pt x="1708" y="339"/>
                  <a:pt x="1582" y="369"/>
                  <a:pt x="1400" y="372"/>
                </a:cubicBezTo>
                <a:cubicBezTo>
                  <a:pt x="1284" y="370"/>
                  <a:pt x="1168" y="371"/>
                  <a:pt x="1052" y="366"/>
                </a:cubicBezTo>
                <a:cubicBezTo>
                  <a:pt x="982" y="363"/>
                  <a:pt x="1026" y="355"/>
                  <a:pt x="986" y="348"/>
                </a:cubicBezTo>
                <a:cubicBezTo>
                  <a:pt x="915" y="335"/>
                  <a:pt x="851" y="317"/>
                  <a:pt x="782" y="300"/>
                </a:cubicBezTo>
                <a:cubicBezTo>
                  <a:pt x="755" y="259"/>
                  <a:pt x="661" y="244"/>
                  <a:pt x="614" y="228"/>
                </a:cubicBezTo>
                <a:cubicBezTo>
                  <a:pt x="594" y="221"/>
                  <a:pt x="574" y="216"/>
                  <a:pt x="554" y="210"/>
                </a:cubicBezTo>
                <a:cubicBezTo>
                  <a:pt x="542" y="206"/>
                  <a:pt x="518" y="198"/>
                  <a:pt x="518" y="198"/>
                </a:cubicBezTo>
                <a:cubicBezTo>
                  <a:pt x="498" y="167"/>
                  <a:pt x="464" y="158"/>
                  <a:pt x="434" y="138"/>
                </a:cubicBezTo>
                <a:cubicBezTo>
                  <a:pt x="384" y="105"/>
                  <a:pt x="334" y="75"/>
                  <a:pt x="284" y="42"/>
                </a:cubicBezTo>
                <a:cubicBezTo>
                  <a:pt x="270" y="32"/>
                  <a:pt x="240" y="17"/>
                  <a:pt x="224" y="12"/>
                </a:cubicBezTo>
                <a:cubicBezTo>
                  <a:pt x="208" y="7"/>
                  <a:pt x="176" y="0"/>
                  <a:pt x="176" y="0"/>
                </a:cubicBezTo>
                <a:cubicBezTo>
                  <a:pt x="136" y="2"/>
                  <a:pt x="96" y="1"/>
                  <a:pt x="56" y="6"/>
                </a:cubicBezTo>
                <a:cubicBezTo>
                  <a:pt x="43" y="7"/>
                  <a:pt x="20" y="18"/>
                  <a:pt x="20" y="18"/>
                </a:cubicBezTo>
                <a:cubicBezTo>
                  <a:pt x="16" y="30"/>
                  <a:pt x="8" y="42"/>
                  <a:pt x="20" y="54"/>
                </a:cubicBezTo>
                <a:cubicBezTo>
                  <a:pt x="24" y="58"/>
                  <a:pt x="38" y="60"/>
                  <a:pt x="38" y="60"/>
                </a:cubicBezTo>
                <a:cubicBezTo>
                  <a:pt x="38" y="60"/>
                  <a:pt x="26" y="56"/>
                  <a:pt x="20" y="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45" name="Freeform 169"/>
          <p:cNvSpPr>
            <a:spLocks/>
          </p:cNvSpPr>
          <p:nvPr/>
        </p:nvSpPr>
        <p:spPr bwMode="auto">
          <a:xfrm>
            <a:off x="1933575" y="4354513"/>
            <a:ext cx="295275" cy="65087"/>
          </a:xfrm>
          <a:custGeom>
            <a:avLst/>
            <a:gdLst>
              <a:gd name="T0" fmla="*/ 447025 w 4236"/>
              <a:gd name="T1" fmla="*/ 377171 h 936"/>
              <a:gd name="T2" fmla="*/ 97170 w 4236"/>
              <a:gd name="T3" fmla="*/ 1392626 h 936"/>
              <a:gd name="T4" fmla="*/ 1205009 w 4236"/>
              <a:gd name="T5" fmla="*/ 2059906 h 936"/>
              <a:gd name="T6" fmla="*/ 1846375 w 4236"/>
              <a:gd name="T7" fmla="*/ 1537681 h 936"/>
              <a:gd name="T8" fmla="*/ 3245794 w 4236"/>
              <a:gd name="T9" fmla="*/ 1856788 h 936"/>
              <a:gd name="T10" fmla="*/ 4032915 w 4236"/>
              <a:gd name="T11" fmla="*/ 2204961 h 936"/>
              <a:gd name="T12" fmla="*/ 4499388 w 4236"/>
              <a:gd name="T13" fmla="*/ 2379014 h 936"/>
              <a:gd name="T14" fmla="*/ 6102837 w 4236"/>
              <a:gd name="T15" fmla="*/ 2901239 h 936"/>
              <a:gd name="T16" fmla="*/ 7764560 w 4236"/>
              <a:gd name="T17" fmla="*/ 3133355 h 936"/>
              <a:gd name="T18" fmla="*/ 8551751 w 4236"/>
              <a:gd name="T19" fmla="*/ 3307477 h 936"/>
              <a:gd name="T20" fmla="*/ 9047361 w 4236"/>
              <a:gd name="T21" fmla="*/ 3423465 h 936"/>
              <a:gd name="T22" fmla="*/ 8872398 w 4236"/>
              <a:gd name="T23" fmla="*/ 3684578 h 936"/>
              <a:gd name="T24" fmla="*/ 8522544 w 4236"/>
              <a:gd name="T25" fmla="*/ 4003755 h 936"/>
              <a:gd name="T26" fmla="*/ 8784987 w 4236"/>
              <a:gd name="T27" fmla="*/ 4293864 h 936"/>
              <a:gd name="T28" fmla="*/ 10038583 w 4236"/>
              <a:gd name="T29" fmla="*/ 4003755 h 936"/>
              <a:gd name="T30" fmla="*/ 11058940 w 4236"/>
              <a:gd name="T31" fmla="*/ 3829702 h 936"/>
              <a:gd name="T32" fmla="*/ 14819791 w 4236"/>
              <a:gd name="T33" fmla="*/ 3974757 h 936"/>
              <a:gd name="T34" fmla="*/ 15636049 w 4236"/>
              <a:gd name="T35" fmla="*/ 4409922 h 936"/>
              <a:gd name="T36" fmla="*/ 16219140 w 4236"/>
              <a:gd name="T37" fmla="*/ 4148809 h 936"/>
              <a:gd name="T38" fmla="*/ 17035468 w 4236"/>
              <a:gd name="T39" fmla="*/ 3510526 h 936"/>
              <a:gd name="T40" fmla="*/ 18405684 w 4236"/>
              <a:gd name="T41" fmla="*/ 3220416 h 936"/>
              <a:gd name="T42" fmla="*/ 19892515 w 4236"/>
              <a:gd name="T43" fmla="*/ 2872242 h 936"/>
              <a:gd name="T44" fmla="*/ 20358988 w 4236"/>
              <a:gd name="T45" fmla="*/ 2640127 h 936"/>
              <a:gd name="T46" fmla="*/ 20533880 w 4236"/>
              <a:gd name="T47" fmla="*/ 2146967 h 936"/>
              <a:gd name="T48" fmla="*/ 16656406 w 4236"/>
              <a:gd name="T49" fmla="*/ 1537681 h 936"/>
              <a:gd name="T50" fmla="*/ 16423240 w 4236"/>
              <a:gd name="T51" fmla="*/ 1421623 h 936"/>
              <a:gd name="T52" fmla="*/ 15257057 w 4236"/>
              <a:gd name="T53" fmla="*/ 725345 h 936"/>
              <a:gd name="T54" fmla="*/ 14907203 w 4236"/>
              <a:gd name="T55" fmla="*/ 1073449 h 936"/>
              <a:gd name="T56" fmla="*/ 15198783 w 4236"/>
              <a:gd name="T57" fmla="*/ 1450620 h 936"/>
              <a:gd name="T58" fmla="*/ 15402813 w 4236"/>
              <a:gd name="T59" fmla="*/ 1653738 h 936"/>
              <a:gd name="T60" fmla="*/ 10213475 w 4236"/>
              <a:gd name="T61" fmla="*/ 1682735 h 936"/>
              <a:gd name="T62" fmla="*/ 9951102 w 4236"/>
              <a:gd name="T63" fmla="*/ 1508683 h 936"/>
              <a:gd name="T64" fmla="*/ 9805346 w 4236"/>
              <a:gd name="T65" fmla="*/ 1392626 h 936"/>
              <a:gd name="T66" fmla="*/ 9018154 w 4236"/>
              <a:gd name="T67" fmla="*/ 1276568 h 936"/>
              <a:gd name="T68" fmla="*/ 9047361 w 4236"/>
              <a:gd name="T69" fmla="*/ 1827790 h 936"/>
              <a:gd name="T70" fmla="*/ 5111617 w 4236"/>
              <a:gd name="T71" fmla="*/ 1769796 h 936"/>
              <a:gd name="T72" fmla="*/ 3799678 w 4236"/>
              <a:gd name="T73" fmla="*/ 1450620 h 936"/>
              <a:gd name="T74" fmla="*/ 2691840 w 4236"/>
              <a:gd name="T75" fmla="*/ 1015455 h 936"/>
              <a:gd name="T76" fmla="*/ 2108748 w 4236"/>
              <a:gd name="T77" fmla="*/ 667281 h 936"/>
              <a:gd name="T78" fmla="*/ 1088391 w 4236"/>
              <a:gd name="T79" fmla="*/ 57994 h 936"/>
              <a:gd name="T80" fmla="*/ 272133 w 4236"/>
              <a:gd name="T81" fmla="*/ 28997 h 936"/>
              <a:gd name="T82" fmla="*/ 97170 w 4236"/>
              <a:gd name="T83" fmla="*/ 261113 h 936"/>
              <a:gd name="T84" fmla="*/ 97170 w 4236"/>
              <a:gd name="T85" fmla="*/ 261113 h 9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36"/>
              <a:gd name="T130" fmla="*/ 0 h 936"/>
              <a:gd name="T131" fmla="*/ 4236 w 4236"/>
              <a:gd name="T132" fmla="*/ 936 h 9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36" h="936">
                <a:moveTo>
                  <a:pt x="20" y="54"/>
                </a:moveTo>
                <a:cubicBezTo>
                  <a:pt x="48" y="63"/>
                  <a:pt x="61" y="73"/>
                  <a:pt x="92" y="78"/>
                </a:cubicBezTo>
                <a:cubicBezTo>
                  <a:pt x="84" y="123"/>
                  <a:pt x="97" y="216"/>
                  <a:pt x="44" y="234"/>
                </a:cubicBezTo>
                <a:cubicBezTo>
                  <a:pt x="33" y="250"/>
                  <a:pt x="20" y="288"/>
                  <a:pt x="20" y="288"/>
                </a:cubicBezTo>
                <a:cubicBezTo>
                  <a:pt x="28" y="487"/>
                  <a:pt x="0" y="446"/>
                  <a:pt x="194" y="438"/>
                </a:cubicBezTo>
                <a:cubicBezTo>
                  <a:pt x="211" y="432"/>
                  <a:pt x="231" y="432"/>
                  <a:pt x="248" y="426"/>
                </a:cubicBezTo>
                <a:cubicBezTo>
                  <a:pt x="266" y="420"/>
                  <a:pt x="291" y="405"/>
                  <a:pt x="308" y="396"/>
                </a:cubicBezTo>
                <a:cubicBezTo>
                  <a:pt x="320" y="360"/>
                  <a:pt x="349" y="339"/>
                  <a:pt x="380" y="318"/>
                </a:cubicBezTo>
                <a:cubicBezTo>
                  <a:pt x="434" y="320"/>
                  <a:pt x="488" y="320"/>
                  <a:pt x="542" y="324"/>
                </a:cubicBezTo>
                <a:cubicBezTo>
                  <a:pt x="571" y="326"/>
                  <a:pt x="639" y="370"/>
                  <a:pt x="668" y="384"/>
                </a:cubicBezTo>
                <a:cubicBezTo>
                  <a:pt x="681" y="423"/>
                  <a:pt x="734" y="426"/>
                  <a:pt x="770" y="432"/>
                </a:cubicBezTo>
                <a:cubicBezTo>
                  <a:pt x="790" y="445"/>
                  <a:pt x="808" y="449"/>
                  <a:pt x="830" y="456"/>
                </a:cubicBezTo>
                <a:cubicBezTo>
                  <a:pt x="846" y="480"/>
                  <a:pt x="836" y="474"/>
                  <a:pt x="866" y="480"/>
                </a:cubicBezTo>
                <a:cubicBezTo>
                  <a:pt x="886" y="484"/>
                  <a:pt x="926" y="492"/>
                  <a:pt x="926" y="492"/>
                </a:cubicBezTo>
                <a:cubicBezTo>
                  <a:pt x="970" y="521"/>
                  <a:pt x="1025" y="518"/>
                  <a:pt x="1076" y="522"/>
                </a:cubicBezTo>
                <a:cubicBezTo>
                  <a:pt x="1134" y="551"/>
                  <a:pt x="1193" y="584"/>
                  <a:pt x="1256" y="600"/>
                </a:cubicBezTo>
                <a:cubicBezTo>
                  <a:pt x="1310" y="636"/>
                  <a:pt x="1381" y="627"/>
                  <a:pt x="1442" y="630"/>
                </a:cubicBezTo>
                <a:cubicBezTo>
                  <a:pt x="1493" y="647"/>
                  <a:pt x="1544" y="645"/>
                  <a:pt x="1598" y="648"/>
                </a:cubicBezTo>
                <a:cubicBezTo>
                  <a:pt x="1657" y="663"/>
                  <a:pt x="1719" y="663"/>
                  <a:pt x="1778" y="678"/>
                </a:cubicBezTo>
                <a:cubicBezTo>
                  <a:pt x="1772" y="680"/>
                  <a:pt x="1756" y="680"/>
                  <a:pt x="1760" y="684"/>
                </a:cubicBezTo>
                <a:cubicBezTo>
                  <a:pt x="1767" y="691"/>
                  <a:pt x="1780" y="688"/>
                  <a:pt x="1790" y="690"/>
                </a:cubicBezTo>
                <a:cubicBezTo>
                  <a:pt x="1814" y="695"/>
                  <a:pt x="1839" y="700"/>
                  <a:pt x="1862" y="708"/>
                </a:cubicBezTo>
                <a:cubicBezTo>
                  <a:pt x="1851" y="752"/>
                  <a:pt x="1866" y="716"/>
                  <a:pt x="1838" y="744"/>
                </a:cubicBezTo>
                <a:cubicBezTo>
                  <a:pt x="1833" y="749"/>
                  <a:pt x="1832" y="758"/>
                  <a:pt x="1826" y="762"/>
                </a:cubicBezTo>
                <a:cubicBezTo>
                  <a:pt x="1815" y="769"/>
                  <a:pt x="1790" y="774"/>
                  <a:pt x="1790" y="774"/>
                </a:cubicBezTo>
                <a:cubicBezTo>
                  <a:pt x="1778" y="792"/>
                  <a:pt x="1766" y="810"/>
                  <a:pt x="1754" y="828"/>
                </a:cubicBezTo>
                <a:cubicBezTo>
                  <a:pt x="1750" y="834"/>
                  <a:pt x="1742" y="846"/>
                  <a:pt x="1742" y="846"/>
                </a:cubicBezTo>
                <a:cubicBezTo>
                  <a:pt x="1751" y="898"/>
                  <a:pt x="1755" y="896"/>
                  <a:pt x="1808" y="888"/>
                </a:cubicBezTo>
                <a:cubicBezTo>
                  <a:pt x="1868" y="858"/>
                  <a:pt x="1947" y="857"/>
                  <a:pt x="2012" y="852"/>
                </a:cubicBezTo>
                <a:cubicBezTo>
                  <a:pt x="2032" y="845"/>
                  <a:pt x="2046" y="835"/>
                  <a:pt x="2066" y="828"/>
                </a:cubicBezTo>
                <a:cubicBezTo>
                  <a:pt x="2075" y="800"/>
                  <a:pt x="2079" y="793"/>
                  <a:pt x="2108" y="786"/>
                </a:cubicBezTo>
                <a:cubicBezTo>
                  <a:pt x="2147" y="788"/>
                  <a:pt x="2234" y="806"/>
                  <a:pt x="2276" y="792"/>
                </a:cubicBezTo>
                <a:cubicBezTo>
                  <a:pt x="2527" y="801"/>
                  <a:pt x="2775" y="805"/>
                  <a:pt x="3026" y="792"/>
                </a:cubicBezTo>
                <a:cubicBezTo>
                  <a:pt x="3058" y="781"/>
                  <a:pt x="3059" y="795"/>
                  <a:pt x="3050" y="822"/>
                </a:cubicBezTo>
                <a:cubicBezTo>
                  <a:pt x="3048" y="856"/>
                  <a:pt x="3017" y="903"/>
                  <a:pt x="3044" y="924"/>
                </a:cubicBezTo>
                <a:cubicBezTo>
                  <a:pt x="3060" y="936"/>
                  <a:pt x="3174" y="918"/>
                  <a:pt x="3218" y="912"/>
                </a:cubicBezTo>
                <a:cubicBezTo>
                  <a:pt x="3277" y="892"/>
                  <a:pt x="3241" y="901"/>
                  <a:pt x="3326" y="894"/>
                </a:cubicBezTo>
                <a:cubicBezTo>
                  <a:pt x="3330" y="882"/>
                  <a:pt x="3331" y="869"/>
                  <a:pt x="3338" y="858"/>
                </a:cubicBezTo>
                <a:cubicBezTo>
                  <a:pt x="3346" y="846"/>
                  <a:pt x="3362" y="822"/>
                  <a:pt x="3362" y="822"/>
                </a:cubicBezTo>
                <a:cubicBezTo>
                  <a:pt x="3380" y="749"/>
                  <a:pt x="3444" y="747"/>
                  <a:pt x="3506" y="726"/>
                </a:cubicBezTo>
                <a:cubicBezTo>
                  <a:pt x="3554" y="710"/>
                  <a:pt x="3607" y="711"/>
                  <a:pt x="3656" y="702"/>
                </a:cubicBezTo>
                <a:cubicBezTo>
                  <a:pt x="3700" y="694"/>
                  <a:pt x="3745" y="680"/>
                  <a:pt x="3788" y="666"/>
                </a:cubicBezTo>
                <a:cubicBezTo>
                  <a:pt x="3839" y="649"/>
                  <a:pt x="3903" y="644"/>
                  <a:pt x="3956" y="636"/>
                </a:cubicBezTo>
                <a:cubicBezTo>
                  <a:pt x="4002" y="621"/>
                  <a:pt x="4047" y="606"/>
                  <a:pt x="4094" y="594"/>
                </a:cubicBezTo>
                <a:cubicBezTo>
                  <a:pt x="4116" y="588"/>
                  <a:pt x="4131" y="576"/>
                  <a:pt x="4154" y="570"/>
                </a:cubicBezTo>
                <a:cubicBezTo>
                  <a:pt x="4166" y="562"/>
                  <a:pt x="4185" y="560"/>
                  <a:pt x="4190" y="546"/>
                </a:cubicBezTo>
                <a:cubicBezTo>
                  <a:pt x="4204" y="503"/>
                  <a:pt x="4191" y="517"/>
                  <a:pt x="4220" y="498"/>
                </a:cubicBezTo>
                <a:cubicBezTo>
                  <a:pt x="4234" y="456"/>
                  <a:pt x="4236" y="474"/>
                  <a:pt x="4226" y="444"/>
                </a:cubicBezTo>
                <a:cubicBezTo>
                  <a:pt x="4202" y="278"/>
                  <a:pt x="3991" y="326"/>
                  <a:pt x="3866" y="324"/>
                </a:cubicBezTo>
                <a:cubicBezTo>
                  <a:pt x="3720" y="321"/>
                  <a:pt x="3574" y="320"/>
                  <a:pt x="3428" y="318"/>
                </a:cubicBezTo>
                <a:cubicBezTo>
                  <a:pt x="3416" y="316"/>
                  <a:pt x="3403" y="317"/>
                  <a:pt x="3392" y="312"/>
                </a:cubicBezTo>
                <a:cubicBezTo>
                  <a:pt x="3386" y="309"/>
                  <a:pt x="3386" y="298"/>
                  <a:pt x="3380" y="294"/>
                </a:cubicBezTo>
                <a:cubicBezTo>
                  <a:pt x="3360" y="281"/>
                  <a:pt x="3325" y="275"/>
                  <a:pt x="3302" y="264"/>
                </a:cubicBezTo>
                <a:cubicBezTo>
                  <a:pt x="3273" y="221"/>
                  <a:pt x="3190" y="167"/>
                  <a:pt x="3140" y="150"/>
                </a:cubicBezTo>
                <a:cubicBezTo>
                  <a:pt x="3096" y="154"/>
                  <a:pt x="3073" y="146"/>
                  <a:pt x="3050" y="180"/>
                </a:cubicBezTo>
                <a:cubicBezTo>
                  <a:pt x="3054" y="196"/>
                  <a:pt x="3055" y="210"/>
                  <a:pt x="3068" y="222"/>
                </a:cubicBezTo>
                <a:cubicBezTo>
                  <a:pt x="3079" y="231"/>
                  <a:pt x="3104" y="246"/>
                  <a:pt x="3104" y="246"/>
                </a:cubicBezTo>
                <a:cubicBezTo>
                  <a:pt x="3123" y="275"/>
                  <a:pt x="3114" y="257"/>
                  <a:pt x="3128" y="300"/>
                </a:cubicBezTo>
                <a:cubicBezTo>
                  <a:pt x="3130" y="306"/>
                  <a:pt x="3129" y="314"/>
                  <a:pt x="3134" y="318"/>
                </a:cubicBezTo>
                <a:cubicBezTo>
                  <a:pt x="3146" y="326"/>
                  <a:pt x="3170" y="342"/>
                  <a:pt x="3170" y="342"/>
                </a:cubicBezTo>
                <a:cubicBezTo>
                  <a:pt x="3100" y="389"/>
                  <a:pt x="2987" y="358"/>
                  <a:pt x="2900" y="366"/>
                </a:cubicBezTo>
                <a:cubicBezTo>
                  <a:pt x="2634" y="364"/>
                  <a:pt x="2290" y="536"/>
                  <a:pt x="2102" y="348"/>
                </a:cubicBezTo>
                <a:cubicBezTo>
                  <a:pt x="2074" y="320"/>
                  <a:pt x="2110" y="335"/>
                  <a:pt x="2066" y="324"/>
                </a:cubicBezTo>
                <a:cubicBezTo>
                  <a:pt x="2060" y="320"/>
                  <a:pt x="2053" y="317"/>
                  <a:pt x="2048" y="312"/>
                </a:cubicBezTo>
                <a:cubicBezTo>
                  <a:pt x="2043" y="307"/>
                  <a:pt x="2042" y="299"/>
                  <a:pt x="2036" y="294"/>
                </a:cubicBezTo>
                <a:cubicBezTo>
                  <a:pt x="2031" y="290"/>
                  <a:pt x="2024" y="291"/>
                  <a:pt x="2018" y="288"/>
                </a:cubicBezTo>
                <a:cubicBezTo>
                  <a:pt x="1987" y="271"/>
                  <a:pt x="1962" y="245"/>
                  <a:pt x="1928" y="234"/>
                </a:cubicBezTo>
                <a:cubicBezTo>
                  <a:pt x="1893" y="238"/>
                  <a:pt x="1867" y="231"/>
                  <a:pt x="1856" y="264"/>
                </a:cubicBezTo>
                <a:cubicBezTo>
                  <a:pt x="1859" y="288"/>
                  <a:pt x="1868" y="312"/>
                  <a:pt x="1868" y="336"/>
                </a:cubicBezTo>
                <a:cubicBezTo>
                  <a:pt x="1868" y="350"/>
                  <a:pt x="1862" y="364"/>
                  <a:pt x="1862" y="378"/>
                </a:cubicBezTo>
                <a:cubicBezTo>
                  <a:pt x="1708" y="339"/>
                  <a:pt x="1582" y="369"/>
                  <a:pt x="1400" y="372"/>
                </a:cubicBezTo>
                <a:cubicBezTo>
                  <a:pt x="1284" y="370"/>
                  <a:pt x="1168" y="371"/>
                  <a:pt x="1052" y="366"/>
                </a:cubicBezTo>
                <a:cubicBezTo>
                  <a:pt x="982" y="363"/>
                  <a:pt x="1026" y="355"/>
                  <a:pt x="986" y="348"/>
                </a:cubicBezTo>
                <a:cubicBezTo>
                  <a:pt x="915" y="335"/>
                  <a:pt x="851" y="317"/>
                  <a:pt x="782" y="300"/>
                </a:cubicBezTo>
                <a:cubicBezTo>
                  <a:pt x="755" y="259"/>
                  <a:pt x="661" y="244"/>
                  <a:pt x="614" y="228"/>
                </a:cubicBezTo>
                <a:cubicBezTo>
                  <a:pt x="594" y="221"/>
                  <a:pt x="574" y="216"/>
                  <a:pt x="554" y="210"/>
                </a:cubicBezTo>
                <a:cubicBezTo>
                  <a:pt x="542" y="206"/>
                  <a:pt x="518" y="198"/>
                  <a:pt x="518" y="198"/>
                </a:cubicBezTo>
                <a:cubicBezTo>
                  <a:pt x="498" y="167"/>
                  <a:pt x="464" y="158"/>
                  <a:pt x="434" y="138"/>
                </a:cubicBezTo>
                <a:cubicBezTo>
                  <a:pt x="384" y="105"/>
                  <a:pt x="334" y="75"/>
                  <a:pt x="284" y="42"/>
                </a:cubicBezTo>
                <a:cubicBezTo>
                  <a:pt x="270" y="32"/>
                  <a:pt x="240" y="17"/>
                  <a:pt x="224" y="12"/>
                </a:cubicBezTo>
                <a:cubicBezTo>
                  <a:pt x="208" y="7"/>
                  <a:pt x="176" y="0"/>
                  <a:pt x="176" y="0"/>
                </a:cubicBezTo>
                <a:cubicBezTo>
                  <a:pt x="136" y="2"/>
                  <a:pt x="96" y="1"/>
                  <a:pt x="56" y="6"/>
                </a:cubicBezTo>
                <a:cubicBezTo>
                  <a:pt x="43" y="7"/>
                  <a:pt x="20" y="18"/>
                  <a:pt x="20" y="18"/>
                </a:cubicBezTo>
                <a:cubicBezTo>
                  <a:pt x="16" y="30"/>
                  <a:pt x="8" y="42"/>
                  <a:pt x="20" y="54"/>
                </a:cubicBezTo>
                <a:cubicBezTo>
                  <a:pt x="24" y="58"/>
                  <a:pt x="38" y="60"/>
                  <a:pt x="38" y="60"/>
                </a:cubicBezTo>
                <a:cubicBezTo>
                  <a:pt x="38" y="60"/>
                  <a:pt x="26" y="56"/>
                  <a:pt x="20" y="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46" name="Freeform 170"/>
          <p:cNvSpPr>
            <a:spLocks/>
          </p:cNvSpPr>
          <p:nvPr/>
        </p:nvSpPr>
        <p:spPr bwMode="auto">
          <a:xfrm flipV="1">
            <a:off x="1844675" y="4495800"/>
            <a:ext cx="295275" cy="74613"/>
          </a:xfrm>
          <a:custGeom>
            <a:avLst/>
            <a:gdLst>
              <a:gd name="T0" fmla="*/ 447025 w 4236"/>
              <a:gd name="T1" fmla="*/ 495666 h 936"/>
              <a:gd name="T2" fmla="*/ 97170 w 4236"/>
              <a:gd name="T3" fmla="*/ 1830091 h 936"/>
              <a:gd name="T4" fmla="*/ 1205009 w 4236"/>
              <a:gd name="T5" fmla="*/ 2706954 h 936"/>
              <a:gd name="T6" fmla="*/ 1846375 w 4236"/>
              <a:gd name="T7" fmla="*/ 2020689 h 936"/>
              <a:gd name="T8" fmla="*/ 3245794 w 4236"/>
              <a:gd name="T9" fmla="*/ 2440068 h 936"/>
              <a:gd name="T10" fmla="*/ 4032915 w 4236"/>
              <a:gd name="T11" fmla="*/ 2897631 h 936"/>
              <a:gd name="T12" fmla="*/ 4499388 w 4236"/>
              <a:gd name="T13" fmla="*/ 3126413 h 936"/>
              <a:gd name="T14" fmla="*/ 6102837 w 4236"/>
              <a:gd name="T15" fmla="*/ 3812677 h 936"/>
              <a:gd name="T16" fmla="*/ 7764560 w 4236"/>
              <a:gd name="T17" fmla="*/ 4117665 h 936"/>
              <a:gd name="T18" fmla="*/ 8551751 w 4236"/>
              <a:gd name="T19" fmla="*/ 4346447 h 936"/>
              <a:gd name="T20" fmla="*/ 9047361 w 4236"/>
              <a:gd name="T21" fmla="*/ 4498941 h 936"/>
              <a:gd name="T22" fmla="*/ 8872398 w 4236"/>
              <a:gd name="T23" fmla="*/ 4842113 h 936"/>
              <a:gd name="T24" fmla="*/ 8522544 w 4236"/>
              <a:gd name="T25" fmla="*/ 5261493 h 936"/>
              <a:gd name="T26" fmla="*/ 8784987 w 4236"/>
              <a:gd name="T27" fmla="*/ 5642769 h 936"/>
              <a:gd name="T28" fmla="*/ 10038583 w 4236"/>
              <a:gd name="T29" fmla="*/ 5261493 h 936"/>
              <a:gd name="T30" fmla="*/ 11058940 w 4236"/>
              <a:gd name="T31" fmla="*/ 5032711 h 936"/>
              <a:gd name="T32" fmla="*/ 14819791 w 4236"/>
              <a:gd name="T33" fmla="*/ 5223388 h 936"/>
              <a:gd name="T34" fmla="*/ 15636049 w 4236"/>
              <a:gd name="T35" fmla="*/ 5795263 h 936"/>
              <a:gd name="T36" fmla="*/ 16219140 w 4236"/>
              <a:gd name="T37" fmla="*/ 5452091 h 936"/>
              <a:gd name="T38" fmla="*/ 17035468 w 4236"/>
              <a:gd name="T39" fmla="*/ 4613331 h 936"/>
              <a:gd name="T40" fmla="*/ 18405684 w 4236"/>
              <a:gd name="T41" fmla="*/ 4232056 h 936"/>
              <a:gd name="T42" fmla="*/ 19892515 w 4236"/>
              <a:gd name="T43" fmla="*/ 3774573 h 936"/>
              <a:gd name="T44" fmla="*/ 20358988 w 4236"/>
              <a:gd name="T45" fmla="*/ 3469505 h 936"/>
              <a:gd name="T46" fmla="*/ 20533880 w 4236"/>
              <a:gd name="T47" fmla="*/ 2821344 h 936"/>
              <a:gd name="T48" fmla="*/ 16656406 w 4236"/>
              <a:gd name="T49" fmla="*/ 2020689 h 936"/>
              <a:gd name="T50" fmla="*/ 16423240 w 4236"/>
              <a:gd name="T51" fmla="*/ 1868195 h 936"/>
              <a:gd name="T52" fmla="*/ 15257057 w 4236"/>
              <a:gd name="T53" fmla="*/ 953149 h 936"/>
              <a:gd name="T54" fmla="*/ 14907203 w 4236"/>
              <a:gd name="T55" fmla="*/ 1410712 h 936"/>
              <a:gd name="T56" fmla="*/ 15198783 w 4236"/>
              <a:gd name="T57" fmla="*/ 1906299 h 936"/>
              <a:gd name="T58" fmla="*/ 15402813 w 4236"/>
              <a:gd name="T59" fmla="*/ 2173183 h 936"/>
              <a:gd name="T60" fmla="*/ 10213475 w 4236"/>
              <a:gd name="T61" fmla="*/ 2211367 h 936"/>
              <a:gd name="T62" fmla="*/ 9951102 w 4236"/>
              <a:gd name="T63" fmla="*/ 1982585 h 936"/>
              <a:gd name="T64" fmla="*/ 9805346 w 4236"/>
              <a:gd name="T65" fmla="*/ 1830091 h 936"/>
              <a:gd name="T66" fmla="*/ 9018154 w 4236"/>
              <a:gd name="T67" fmla="*/ 1677597 h 936"/>
              <a:gd name="T68" fmla="*/ 9047361 w 4236"/>
              <a:gd name="T69" fmla="*/ 2401965 h 936"/>
              <a:gd name="T70" fmla="*/ 5111617 w 4236"/>
              <a:gd name="T71" fmla="*/ 2325757 h 936"/>
              <a:gd name="T72" fmla="*/ 3799678 w 4236"/>
              <a:gd name="T73" fmla="*/ 1906299 h 936"/>
              <a:gd name="T74" fmla="*/ 2691840 w 4236"/>
              <a:gd name="T75" fmla="*/ 1334425 h 936"/>
              <a:gd name="T76" fmla="*/ 2108748 w 4236"/>
              <a:gd name="T77" fmla="*/ 876942 h 936"/>
              <a:gd name="T78" fmla="*/ 1088391 w 4236"/>
              <a:gd name="T79" fmla="*/ 76287 h 936"/>
              <a:gd name="T80" fmla="*/ 272133 w 4236"/>
              <a:gd name="T81" fmla="*/ 38104 h 936"/>
              <a:gd name="T82" fmla="*/ 97170 w 4236"/>
              <a:gd name="T83" fmla="*/ 343172 h 936"/>
              <a:gd name="T84" fmla="*/ 97170 w 4236"/>
              <a:gd name="T85" fmla="*/ 343172 h 9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36"/>
              <a:gd name="T130" fmla="*/ 0 h 936"/>
              <a:gd name="T131" fmla="*/ 4236 w 4236"/>
              <a:gd name="T132" fmla="*/ 936 h 9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36" h="936">
                <a:moveTo>
                  <a:pt x="20" y="54"/>
                </a:moveTo>
                <a:cubicBezTo>
                  <a:pt x="48" y="63"/>
                  <a:pt x="61" y="73"/>
                  <a:pt x="92" y="78"/>
                </a:cubicBezTo>
                <a:cubicBezTo>
                  <a:pt x="84" y="123"/>
                  <a:pt x="97" y="216"/>
                  <a:pt x="44" y="234"/>
                </a:cubicBezTo>
                <a:cubicBezTo>
                  <a:pt x="33" y="250"/>
                  <a:pt x="20" y="288"/>
                  <a:pt x="20" y="288"/>
                </a:cubicBezTo>
                <a:cubicBezTo>
                  <a:pt x="28" y="487"/>
                  <a:pt x="0" y="446"/>
                  <a:pt x="194" y="438"/>
                </a:cubicBezTo>
                <a:cubicBezTo>
                  <a:pt x="211" y="432"/>
                  <a:pt x="231" y="432"/>
                  <a:pt x="248" y="426"/>
                </a:cubicBezTo>
                <a:cubicBezTo>
                  <a:pt x="266" y="420"/>
                  <a:pt x="291" y="405"/>
                  <a:pt x="308" y="396"/>
                </a:cubicBezTo>
                <a:cubicBezTo>
                  <a:pt x="320" y="360"/>
                  <a:pt x="349" y="339"/>
                  <a:pt x="380" y="318"/>
                </a:cubicBezTo>
                <a:cubicBezTo>
                  <a:pt x="434" y="320"/>
                  <a:pt x="488" y="320"/>
                  <a:pt x="542" y="324"/>
                </a:cubicBezTo>
                <a:cubicBezTo>
                  <a:pt x="571" y="326"/>
                  <a:pt x="639" y="370"/>
                  <a:pt x="668" y="384"/>
                </a:cubicBezTo>
                <a:cubicBezTo>
                  <a:pt x="681" y="423"/>
                  <a:pt x="734" y="426"/>
                  <a:pt x="770" y="432"/>
                </a:cubicBezTo>
                <a:cubicBezTo>
                  <a:pt x="790" y="445"/>
                  <a:pt x="808" y="449"/>
                  <a:pt x="830" y="456"/>
                </a:cubicBezTo>
                <a:cubicBezTo>
                  <a:pt x="846" y="480"/>
                  <a:pt x="836" y="474"/>
                  <a:pt x="866" y="480"/>
                </a:cubicBezTo>
                <a:cubicBezTo>
                  <a:pt x="886" y="484"/>
                  <a:pt x="926" y="492"/>
                  <a:pt x="926" y="492"/>
                </a:cubicBezTo>
                <a:cubicBezTo>
                  <a:pt x="970" y="521"/>
                  <a:pt x="1025" y="518"/>
                  <a:pt x="1076" y="522"/>
                </a:cubicBezTo>
                <a:cubicBezTo>
                  <a:pt x="1134" y="551"/>
                  <a:pt x="1193" y="584"/>
                  <a:pt x="1256" y="600"/>
                </a:cubicBezTo>
                <a:cubicBezTo>
                  <a:pt x="1310" y="636"/>
                  <a:pt x="1381" y="627"/>
                  <a:pt x="1442" y="630"/>
                </a:cubicBezTo>
                <a:cubicBezTo>
                  <a:pt x="1493" y="647"/>
                  <a:pt x="1544" y="645"/>
                  <a:pt x="1598" y="648"/>
                </a:cubicBezTo>
                <a:cubicBezTo>
                  <a:pt x="1657" y="663"/>
                  <a:pt x="1719" y="663"/>
                  <a:pt x="1778" y="678"/>
                </a:cubicBezTo>
                <a:cubicBezTo>
                  <a:pt x="1772" y="680"/>
                  <a:pt x="1756" y="680"/>
                  <a:pt x="1760" y="684"/>
                </a:cubicBezTo>
                <a:cubicBezTo>
                  <a:pt x="1767" y="691"/>
                  <a:pt x="1780" y="688"/>
                  <a:pt x="1790" y="690"/>
                </a:cubicBezTo>
                <a:cubicBezTo>
                  <a:pt x="1814" y="695"/>
                  <a:pt x="1839" y="700"/>
                  <a:pt x="1862" y="708"/>
                </a:cubicBezTo>
                <a:cubicBezTo>
                  <a:pt x="1851" y="752"/>
                  <a:pt x="1866" y="716"/>
                  <a:pt x="1838" y="744"/>
                </a:cubicBezTo>
                <a:cubicBezTo>
                  <a:pt x="1833" y="749"/>
                  <a:pt x="1832" y="758"/>
                  <a:pt x="1826" y="762"/>
                </a:cubicBezTo>
                <a:cubicBezTo>
                  <a:pt x="1815" y="769"/>
                  <a:pt x="1790" y="774"/>
                  <a:pt x="1790" y="774"/>
                </a:cubicBezTo>
                <a:cubicBezTo>
                  <a:pt x="1778" y="792"/>
                  <a:pt x="1766" y="810"/>
                  <a:pt x="1754" y="828"/>
                </a:cubicBezTo>
                <a:cubicBezTo>
                  <a:pt x="1750" y="834"/>
                  <a:pt x="1742" y="846"/>
                  <a:pt x="1742" y="846"/>
                </a:cubicBezTo>
                <a:cubicBezTo>
                  <a:pt x="1751" y="898"/>
                  <a:pt x="1755" y="896"/>
                  <a:pt x="1808" y="888"/>
                </a:cubicBezTo>
                <a:cubicBezTo>
                  <a:pt x="1868" y="858"/>
                  <a:pt x="1947" y="857"/>
                  <a:pt x="2012" y="852"/>
                </a:cubicBezTo>
                <a:cubicBezTo>
                  <a:pt x="2032" y="845"/>
                  <a:pt x="2046" y="835"/>
                  <a:pt x="2066" y="828"/>
                </a:cubicBezTo>
                <a:cubicBezTo>
                  <a:pt x="2075" y="800"/>
                  <a:pt x="2079" y="793"/>
                  <a:pt x="2108" y="786"/>
                </a:cubicBezTo>
                <a:cubicBezTo>
                  <a:pt x="2147" y="788"/>
                  <a:pt x="2234" y="806"/>
                  <a:pt x="2276" y="792"/>
                </a:cubicBezTo>
                <a:cubicBezTo>
                  <a:pt x="2527" y="801"/>
                  <a:pt x="2775" y="805"/>
                  <a:pt x="3026" y="792"/>
                </a:cubicBezTo>
                <a:cubicBezTo>
                  <a:pt x="3058" y="781"/>
                  <a:pt x="3059" y="795"/>
                  <a:pt x="3050" y="822"/>
                </a:cubicBezTo>
                <a:cubicBezTo>
                  <a:pt x="3048" y="856"/>
                  <a:pt x="3017" y="903"/>
                  <a:pt x="3044" y="924"/>
                </a:cubicBezTo>
                <a:cubicBezTo>
                  <a:pt x="3060" y="936"/>
                  <a:pt x="3174" y="918"/>
                  <a:pt x="3218" y="912"/>
                </a:cubicBezTo>
                <a:cubicBezTo>
                  <a:pt x="3277" y="892"/>
                  <a:pt x="3241" y="901"/>
                  <a:pt x="3326" y="894"/>
                </a:cubicBezTo>
                <a:cubicBezTo>
                  <a:pt x="3330" y="882"/>
                  <a:pt x="3331" y="869"/>
                  <a:pt x="3338" y="858"/>
                </a:cubicBezTo>
                <a:cubicBezTo>
                  <a:pt x="3346" y="846"/>
                  <a:pt x="3362" y="822"/>
                  <a:pt x="3362" y="822"/>
                </a:cubicBezTo>
                <a:cubicBezTo>
                  <a:pt x="3380" y="749"/>
                  <a:pt x="3444" y="747"/>
                  <a:pt x="3506" y="726"/>
                </a:cubicBezTo>
                <a:cubicBezTo>
                  <a:pt x="3554" y="710"/>
                  <a:pt x="3607" y="711"/>
                  <a:pt x="3656" y="702"/>
                </a:cubicBezTo>
                <a:cubicBezTo>
                  <a:pt x="3700" y="694"/>
                  <a:pt x="3745" y="680"/>
                  <a:pt x="3788" y="666"/>
                </a:cubicBezTo>
                <a:cubicBezTo>
                  <a:pt x="3839" y="649"/>
                  <a:pt x="3903" y="644"/>
                  <a:pt x="3956" y="636"/>
                </a:cubicBezTo>
                <a:cubicBezTo>
                  <a:pt x="4002" y="621"/>
                  <a:pt x="4047" y="606"/>
                  <a:pt x="4094" y="594"/>
                </a:cubicBezTo>
                <a:cubicBezTo>
                  <a:pt x="4116" y="588"/>
                  <a:pt x="4131" y="576"/>
                  <a:pt x="4154" y="570"/>
                </a:cubicBezTo>
                <a:cubicBezTo>
                  <a:pt x="4166" y="562"/>
                  <a:pt x="4185" y="560"/>
                  <a:pt x="4190" y="546"/>
                </a:cubicBezTo>
                <a:cubicBezTo>
                  <a:pt x="4204" y="503"/>
                  <a:pt x="4191" y="517"/>
                  <a:pt x="4220" y="498"/>
                </a:cubicBezTo>
                <a:cubicBezTo>
                  <a:pt x="4234" y="456"/>
                  <a:pt x="4236" y="474"/>
                  <a:pt x="4226" y="444"/>
                </a:cubicBezTo>
                <a:cubicBezTo>
                  <a:pt x="4202" y="278"/>
                  <a:pt x="3991" y="326"/>
                  <a:pt x="3866" y="324"/>
                </a:cubicBezTo>
                <a:cubicBezTo>
                  <a:pt x="3720" y="321"/>
                  <a:pt x="3574" y="320"/>
                  <a:pt x="3428" y="318"/>
                </a:cubicBezTo>
                <a:cubicBezTo>
                  <a:pt x="3416" y="316"/>
                  <a:pt x="3403" y="317"/>
                  <a:pt x="3392" y="312"/>
                </a:cubicBezTo>
                <a:cubicBezTo>
                  <a:pt x="3386" y="309"/>
                  <a:pt x="3386" y="298"/>
                  <a:pt x="3380" y="294"/>
                </a:cubicBezTo>
                <a:cubicBezTo>
                  <a:pt x="3360" y="281"/>
                  <a:pt x="3325" y="275"/>
                  <a:pt x="3302" y="264"/>
                </a:cubicBezTo>
                <a:cubicBezTo>
                  <a:pt x="3273" y="221"/>
                  <a:pt x="3190" y="167"/>
                  <a:pt x="3140" y="150"/>
                </a:cubicBezTo>
                <a:cubicBezTo>
                  <a:pt x="3096" y="154"/>
                  <a:pt x="3073" y="146"/>
                  <a:pt x="3050" y="180"/>
                </a:cubicBezTo>
                <a:cubicBezTo>
                  <a:pt x="3054" y="196"/>
                  <a:pt x="3055" y="210"/>
                  <a:pt x="3068" y="222"/>
                </a:cubicBezTo>
                <a:cubicBezTo>
                  <a:pt x="3079" y="231"/>
                  <a:pt x="3104" y="246"/>
                  <a:pt x="3104" y="246"/>
                </a:cubicBezTo>
                <a:cubicBezTo>
                  <a:pt x="3123" y="275"/>
                  <a:pt x="3114" y="257"/>
                  <a:pt x="3128" y="300"/>
                </a:cubicBezTo>
                <a:cubicBezTo>
                  <a:pt x="3130" y="306"/>
                  <a:pt x="3129" y="314"/>
                  <a:pt x="3134" y="318"/>
                </a:cubicBezTo>
                <a:cubicBezTo>
                  <a:pt x="3146" y="326"/>
                  <a:pt x="3170" y="342"/>
                  <a:pt x="3170" y="342"/>
                </a:cubicBezTo>
                <a:cubicBezTo>
                  <a:pt x="3100" y="389"/>
                  <a:pt x="2987" y="358"/>
                  <a:pt x="2900" y="366"/>
                </a:cubicBezTo>
                <a:cubicBezTo>
                  <a:pt x="2634" y="364"/>
                  <a:pt x="2290" y="536"/>
                  <a:pt x="2102" y="348"/>
                </a:cubicBezTo>
                <a:cubicBezTo>
                  <a:pt x="2074" y="320"/>
                  <a:pt x="2110" y="335"/>
                  <a:pt x="2066" y="324"/>
                </a:cubicBezTo>
                <a:cubicBezTo>
                  <a:pt x="2060" y="320"/>
                  <a:pt x="2053" y="317"/>
                  <a:pt x="2048" y="312"/>
                </a:cubicBezTo>
                <a:cubicBezTo>
                  <a:pt x="2043" y="307"/>
                  <a:pt x="2042" y="299"/>
                  <a:pt x="2036" y="294"/>
                </a:cubicBezTo>
                <a:cubicBezTo>
                  <a:pt x="2031" y="290"/>
                  <a:pt x="2024" y="291"/>
                  <a:pt x="2018" y="288"/>
                </a:cubicBezTo>
                <a:cubicBezTo>
                  <a:pt x="1987" y="271"/>
                  <a:pt x="1962" y="245"/>
                  <a:pt x="1928" y="234"/>
                </a:cubicBezTo>
                <a:cubicBezTo>
                  <a:pt x="1893" y="238"/>
                  <a:pt x="1867" y="231"/>
                  <a:pt x="1856" y="264"/>
                </a:cubicBezTo>
                <a:cubicBezTo>
                  <a:pt x="1859" y="288"/>
                  <a:pt x="1868" y="312"/>
                  <a:pt x="1868" y="336"/>
                </a:cubicBezTo>
                <a:cubicBezTo>
                  <a:pt x="1868" y="350"/>
                  <a:pt x="1862" y="364"/>
                  <a:pt x="1862" y="378"/>
                </a:cubicBezTo>
                <a:cubicBezTo>
                  <a:pt x="1708" y="339"/>
                  <a:pt x="1582" y="369"/>
                  <a:pt x="1400" y="372"/>
                </a:cubicBezTo>
                <a:cubicBezTo>
                  <a:pt x="1284" y="370"/>
                  <a:pt x="1168" y="371"/>
                  <a:pt x="1052" y="366"/>
                </a:cubicBezTo>
                <a:cubicBezTo>
                  <a:pt x="982" y="363"/>
                  <a:pt x="1026" y="355"/>
                  <a:pt x="986" y="348"/>
                </a:cubicBezTo>
                <a:cubicBezTo>
                  <a:pt x="915" y="335"/>
                  <a:pt x="851" y="317"/>
                  <a:pt x="782" y="300"/>
                </a:cubicBezTo>
                <a:cubicBezTo>
                  <a:pt x="755" y="259"/>
                  <a:pt x="661" y="244"/>
                  <a:pt x="614" y="228"/>
                </a:cubicBezTo>
                <a:cubicBezTo>
                  <a:pt x="594" y="221"/>
                  <a:pt x="574" y="216"/>
                  <a:pt x="554" y="210"/>
                </a:cubicBezTo>
                <a:cubicBezTo>
                  <a:pt x="542" y="206"/>
                  <a:pt x="518" y="198"/>
                  <a:pt x="518" y="198"/>
                </a:cubicBezTo>
                <a:cubicBezTo>
                  <a:pt x="498" y="167"/>
                  <a:pt x="464" y="158"/>
                  <a:pt x="434" y="138"/>
                </a:cubicBezTo>
                <a:cubicBezTo>
                  <a:pt x="384" y="105"/>
                  <a:pt x="334" y="75"/>
                  <a:pt x="284" y="42"/>
                </a:cubicBezTo>
                <a:cubicBezTo>
                  <a:pt x="270" y="32"/>
                  <a:pt x="240" y="17"/>
                  <a:pt x="224" y="12"/>
                </a:cubicBezTo>
                <a:cubicBezTo>
                  <a:pt x="208" y="7"/>
                  <a:pt x="176" y="0"/>
                  <a:pt x="176" y="0"/>
                </a:cubicBezTo>
                <a:cubicBezTo>
                  <a:pt x="136" y="2"/>
                  <a:pt x="96" y="1"/>
                  <a:pt x="56" y="6"/>
                </a:cubicBezTo>
                <a:cubicBezTo>
                  <a:pt x="43" y="7"/>
                  <a:pt x="20" y="18"/>
                  <a:pt x="20" y="18"/>
                </a:cubicBezTo>
                <a:cubicBezTo>
                  <a:pt x="16" y="30"/>
                  <a:pt x="8" y="42"/>
                  <a:pt x="20" y="54"/>
                </a:cubicBezTo>
                <a:cubicBezTo>
                  <a:pt x="24" y="58"/>
                  <a:pt x="38" y="60"/>
                  <a:pt x="38" y="60"/>
                </a:cubicBezTo>
                <a:cubicBezTo>
                  <a:pt x="38" y="60"/>
                  <a:pt x="26" y="56"/>
                  <a:pt x="20" y="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47" name="Freeform 171"/>
          <p:cNvSpPr>
            <a:spLocks/>
          </p:cNvSpPr>
          <p:nvPr/>
        </p:nvSpPr>
        <p:spPr bwMode="auto">
          <a:xfrm>
            <a:off x="1654175" y="4608513"/>
            <a:ext cx="295275" cy="65087"/>
          </a:xfrm>
          <a:custGeom>
            <a:avLst/>
            <a:gdLst>
              <a:gd name="T0" fmla="*/ 447025 w 4236"/>
              <a:gd name="T1" fmla="*/ 377171 h 936"/>
              <a:gd name="T2" fmla="*/ 97170 w 4236"/>
              <a:gd name="T3" fmla="*/ 1392626 h 936"/>
              <a:gd name="T4" fmla="*/ 1205009 w 4236"/>
              <a:gd name="T5" fmla="*/ 2059906 h 936"/>
              <a:gd name="T6" fmla="*/ 1846375 w 4236"/>
              <a:gd name="T7" fmla="*/ 1537681 h 936"/>
              <a:gd name="T8" fmla="*/ 3245794 w 4236"/>
              <a:gd name="T9" fmla="*/ 1856788 h 936"/>
              <a:gd name="T10" fmla="*/ 4032915 w 4236"/>
              <a:gd name="T11" fmla="*/ 2204961 h 936"/>
              <a:gd name="T12" fmla="*/ 4499388 w 4236"/>
              <a:gd name="T13" fmla="*/ 2379014 h 936"/>
              <a:gd name="T14" fmla="*/ 6102837 w 4236"/>
              <a:gd name="T15" fmla="*/ 2901239 h 936"/>
              <a:gd name="T16" fmla="*/ 7764560 w 4236"/>
              <a:gd name="T17" fmla="*/ 3133355 h 936"/>
              <a:gd name="T18" fmla="*/ 8551751 w 4236"/>
              <a:gd name="T19" fmla="*/ 3307477 h 936"/>
              <a:gd name="T20" fmla="*/ 9047361 w 4236"/>
              <a:gd name="T21" fmla="*/ 3423465 h 936"/>
              <a:gd name="T22" fmla="*/ 8872398 w 4236"/>
              <a:gd name="T23" fmla="*/ 3684578 h 936"/>
              <a:gd name="T24" fmla="*/ 8522544 w 4236"/>
              <a:gd name="T25" fmla="*/ 4003755 h 936"/>
              <a:gd name="T26" fmla="*/ 8784987 w 4236"/>
              <a:gd name="T27" fmla="*/ 4293864 h 936"/>
              <a:gd name="T28" fmla="*/ 10038583 w 4236"/>
              <a:gd name="T29" fmla="*/ 4003755 h 936"/>
              <a:gd name="T30" fmla="*/ 11058940 w 4236"/>
              <a:gd name="T31" fmla="*/ 3829702 h 936"/>
              <a:gd name="T32" fmla="*/ 14819791 w 4236"/>
              <a:gd name="T33" fmla="*/ 3974757 h 936"/>
              <a:gd name="T34" fmla="*/ 15636049 w 4236"/>
              <a:gd name="T35" fmla="*/ 4409922 h 936"/>
              <a:gd name="T36" fmla="*/ 16219140 w 4236"/>
              <a:gd name="T37" fmla="*/ 4148809 h 936"/>
              <a:gd name="T38" fmla="*/ 17035468 w 4236"/>
              <a:gd name="T39" fmla="*/ 3510526 h 936"/>
              <a:gd name="T40" fmla="*/ 18405684 w 4236"/>
              <a:gd name="T41" fmla="*/ 3220416 h 936"/>
              <a:gd name="T42" fmla="*/ 19892515 w 4236"/>
              <a:gd name="T43" fmla="*/ 2872242 h 936"/>
              <a:gd name="T44" fmla="*/ 20358988 w 4236"/>
              <a:gd name="T45" fmla="*/ 2640127 h 936"/>
              <a:gd name="T46" fmla="*/ 20533880 w 4236"/>
              <a:gd name="T47" fmla="*/ 2146967 h 936"/>
              <a:gd name="T48" fmla="*/ 16656406 w 4236"/>
              <a:gd name="T49" fmla="*/ 1537681 h 936"/>
              <a:gd name="T50" fmla="*/ 16423240 w 4236"/>
              <a:gd name="T51" fmla="*/ 1421623 h 936"/>
              <a:gd name="T52" fmla="*/ 15257057 w 4236"/>
              <a:gd name="T53" fmla="*/ 725345 h 936"/>
              <a:gd name="T54" fmla="*/ 14907203 w 4236"/>
              <a:gd name="T55" fmla="*/ 1073449 h 936"/>
              <a:gd name="T56" fmla="*/ 15198783 w 4236"/>
              <a:gd name="T57" fmla="*/ 1450620 h 936"/>
              <a:gd name="T58" fmla="*/ 15402813 w 4236"/>
              <a:gd name="T59" fmla="*/ 1653738 h 936"/>
              <a:gd name="T60" fmla="*/ 10213475 w 4236"/>
              <a:gd name="T61" fmla="*/ 1682735 h 936"/>
              <a:gd name="T62" fmla="*/ 9951102 w 4236"/>
              <a:gd name="T63" fmla="*/ 1508683 h 936"/>
              <a:gd name="T64" fmla="*/ 9805346 w 4236"/>
              <a:gd name="T65" fmla="*/ 1392626 h 936"/>
              <a:gd name="T66" fmla="*/ 9018154 w 4236"/>
              <a:gd name="T67" fmla="*/ 1276568 h 936"/>
              <a:gd name="T68" fmla="*/ 9047361 w 4236"/>
              <a:gd name="T69" fmla="*/ 1827790 h 936"/>
              <a:gd name="T70" fmla="*/ 5111617 w 4236"/>
              <a:gd name="T71" fmla="*/ 1769796 h 936"/>
              <a:gd name="T72" fmla="*/ 3799678 w 4236"/>
              <a:gd name="T73" fmla="*/ 1450620 h 936"/>
              <a:gd name="T74" fmla="*/ 2691840 w 4236"/>
              <a:gd name="T75" fmla="*/ 1015455 h 936"/>
              <a:gd name="T76" fmla="*/ 2108748 w 4236"/>
              <a:gd name="T77" fmla="*/ 667281 h 936"/>
              <a:gd name="T78" fmla="*/ 1088391 w 4236"/>
              <a:gd name="T79" fmla="*/ 57994 h 936"/>
              <a:gd name="T80" fmla="*/ 272133 w 4236"/>
              <a:gd name="T81" fmla="*/ 28997 h 936"/>
              <a:gd name="T82" fmla="*/ 97170 w 4236"/>
              <a:gd name="T83" fmla="*/ 261113 h 936"/>
              <a:gd name="T84" fmla="*/ 97170 w 4236"/>
              <a:gd name="T85" fmla="*/ 261113 h 9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36"/>
              <a:gd name="T130" fmla="*/ 0 h 936"/>
              <a:gd name="T131" fmla="*/ 4236 w 4236"/>
              <a:gd name="T132" fmla="*/ 936 h 9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36" h="936">
                <a:moveTo>
                  <a:pt x="20" y="54"/>
                </a:moveTo>
                <a:cubicBezTo>
                  <a:pt x="48" y="63"/>
                  <a:pt x="61" y="73"/>
                  <a:pt x="92" y="78"/>
                </a:cubicBezTo>
                <a:cubicBezTo>
                  <a:pt x="84" y="123"/>
                  <a:pt x="97" y="216"/>
                  <a:pt x="44" y="234"/>
                </a:cubicBezTo>
                <a:cubicBezTo>
                  <a:pt x="33" y="250"/>
                  <a:pt x="20" y="288"/>
                  <a:pt x="20" y="288"/>
                </a:cubicBezTo>
                <a:cubicBezTo>
                  <a:pt x="28" y="487"/>
                  <a:pt x="0" y="446"/>
                  <a:pt x="194" y="438"/>
                </a:cubicBezTo>
                <a:cubicBezTo>
                  <a:pt x="211" y="432"/>
                  <a:pt x="231" y="432"/>
                  <a:pt x="248" y="426"/>
                </a:cubicBezTo>
                <a:cubicBezTo>
                  <a:pt x="266" y="420"/>
                  <a:pt x="291" y="405"/>
                  <a:pt x="308" y="396"/>
                </a:cubicBezTo>
                <a:cubicBezTo>
                  <a:pt x="320" y="360"/>
                  <a:pt x="349" y="339"/>
                  <a:pt x="380" y="318"/>
                </a:cubicBezTo>
                <a:cubicBezTo>
                  <a:pt x="434" y="320"/>
                  <a:pt x="488" y="320"/>
                  <a:pt x="542" y="324"/>
                </a:cubicBezTo>
                <a:cubicBezTo>
                  <a:pt x="571" y="326"/>
                  <a:pt x="639" y="370"/>
                  <a:pt x="668" y="384"/>
                </a:cubicBezTo>
                <a:cubicBezTo>
                  <a:pt x="681" y="423"/>
                  <a:pt x="734" y="426"/>
                  <a:pt x="770" y="432"/>
                </a:cubicBezTo>
                <a:cubicBezTo>
                  <a:pt x="790" y="445"/>
                  <a:pt x="808" y="449"/>
                  <a:pt x="830" y="456"/>
                </a:cubicBezTo>
                <a:cubicBezTo>
                  <a:pt x="846" y="480"/>
                  <a:pt x="836" y="474"/>
                  <a:pt x="866" y="480"/>
                </a:cubicBezTo>
                <a:cubicBezTo>
                  <a:pt x="886" y="484"/>
                  <a:pt x="926" y="492"/>
                  <a:pt x="926" y="492"/>
                </a:cubicBezTo>
                <a:cubicBezTo>
                  <a:pt x="970" y="521"/>
                  <a:pt x="1025" y="518"/>
                  <a:pt x="1076" y="522"/>
                </a:cubicBezTo>
                <a:cubicBezTo>
                  <a:pt x="1134" y="551"/>
                  <a:pt x="1193" y="584"/>
                  <a:pt x="1256" y="600"/>
                </a:cubicBezTo>
                <a:cubicBezTo>
                  <a:pt x="1310" y="636"/>
                  <a:pt x="1381" y="627"/>
                  <a:pt x="1442" y="630"/>
                </a:cubicBezTo>
                <a:cubicBezTo>
                  <a:pt x="1493" y="647"/>
                  <a:pt x="1544" y="645"/>
                  <a:pt x="1598" y="648"/>
                </a:cubicBezTo>
                <a:cubicBezTo>
                  <a:pt x="1657" y="663"/>
                  <a:pt x="1719" y="663"/>
                  <a:pt x="1778" y="678"/>
                </a:cubicBezTo>
                <a:cubicBezTo>
                  <a:pt x="1772" y="680"/>
                  <a:pt x="1756" y="680"/>
                  <a:pt x="1760" y="684"/>
                </a:cubicBezTo>
                <a:cubicBezTo>
                  <a:pt x="1767" y="691"/>
                  <a:pt x="1780" y="688"/>
                  <a:pt x="1790" y="690"/>
                </a:cubicBezTo>
                <a:cubicBezTo>
                  <a:pt x="1814" y="695"/>
                  <a:pt x="1839" y="700"/>
                  <a:pt x="1862" y="708"/>
                </a:cubicBezTo>
                <a:cubicBezTo>
                  <a:pt x="1851" y="752"/>
                  <a:pt x="1866" y="716"/>
                  <a:pt x="1838" y="744"/>
                </a:cubicBezTo>
                <a:cubicBezTo>
                  <a:pt x="1833" y="749"/>
                  <a:pt x="1832" y="758"/>
                  <a:pt x="1826" y="762"/>
                </a:cubicBezTo>
                <a:cubicBezTo>
                  <a:pt x="1815" y="769"/>
                  <a:pt x="1790" y="774"/>
                  <a:pt x="1790" y="774"/>
                </a:cubicBezTo>
                <a:cubicBezTo>
                  <a:pt x="1778" y="792"/>
                  <a:pt x="1766" y="810"/>
                  <a:pt x="1754" y="828"/>
                </a:cubicBezTo>
                <a:cubicBezTo>
                  <a:pt x="1750" y="834"/>
                  <a:pt x="1742" y="846"/>
                  <a:pt x="1742" y="846"/>
                </a:cubicBezTo>
                <a:cubicBezTo>
                  <a:pt x="1751" y="898"/>
                  <a:pt x="1755" y="896"/>
                  <a:pt x="1808" y="888"/>
                </a:cubicBezTo>
                <a:cubicBezTo>
                  <a:pt x="1868" y="858"/>
                  <a:pt x="1947" y="857"/>
                  <a:pt x="2012" y="852"/>
                </a:cubicBezTo>
                <a:cubicBezTo>
                  <a:pt x="2032" y="845"/>
                  <a:pt x="2046" y="835"/>
                  <a:pt x="2066" y="828"/>
                </a:cubicBezTo>
                <a:cubicBezTo>
                  <a:pt x="2075" y="800"/>
                  <a:pt x="2079" y="793"/>
                  <a:pt x="2108" y="786"/>
                </a:cubicBezTo>
                <a:cubicBezTo>
                  <a:pt x="2147" y="788"/>
                  <a:pt x="2234" y="806"/>
                  <a:pt x="2276" y="792"/>
                </a:cubicBezTo>
                <a:cubicBezTo>
                  <a:pt x="2527" y="801"/>
                  <a:pt x="2775" y="805"/>
                  <a:pt x="3026" y="792"/>
                </a:cubicBezTo>
                <a:cubicBezTo>
                  <a:pt x="3058" y="781"/>
                  <a:pt x="3059" y="795"/>
                  <a:pt x="3050" y="822"/>
                </a:cubicBezTo>
                <a:cubicBezTo>
                  <a:pt x="3048" y="856"/>
                  <a:pt x="3017" y="903"/>
                  <a:pt x="3044" y="924"/>
                </a:cubicBezTo>
                <a:cubicBezTo>
                  <a:pt x="3060" y="936"/>
                  <a:pt x="3174" y="918"/>
                  <a:pt x="3218" y="912"/>
                </a:cubicBezTo>
                <a:cubicBezTo>
                  <a:pt x="3277" y="892"/>
                  <a:pt x="3241" y="901"/>
                  <a:pt x="3326" y="894"/>
                </a:cubicBezTo>
                <a:cubicBezTo>
                  <a:pt x="3330" y="882"/>
                  <a:pt x="3331" y="869"/>
                  <a:pt x="3338" y="858"/>
                </a:cubicBezTo>
                <a:cubicBezTo>
                  <a:pt x="3346" y="846"/>
                  <a:pt x="3362" y="822"/>
                  <a:pt x="3362" y="822"/>
                </a:cubicBezTo>
                <a:cubicBezTo>
                  <a:pt x="3380" y="749"/>
                  <a:pt x="3444" y="747"/>
                  <a:pt x="3506" y="726"/>
                </a:cubicBezTo>
                <a:cubicBezTo>
                  <a:pt x="3554" y="710"/>
                  <a:pt x="3607" y="711"/>
                  <a:pt x="3656" y="702"/>
                </a:cubicBezTo>
                <a:cubicBezTo>
                  <a:pt x="3700" y="694"/>
                  <a:pt x="3745" y="680"/>
                  <a:pt x="3788" y="666"/>
                </a:cubicBezTo>
                <a:cubicBezTo>
                  <a:pt x="3839" y="649"/>
                  <a:pt x="3903" y="644"/>
                  <a:pt x="3956" y="636"/>
                </a:cubicBezTo>
                <a:cubicBezTo>
                  <a:pt x="4002" y="621"/>
                  <a:pt x="4047" y="606"/>
                  <a:pt x="4094" y="594"/>
                </a:cubicBezTo>
                <a:cubicBezTo>
                  <a:pt x="4116" y="588"/>
                  <a:pt x="4131" y="576"/>
                  <a:pt x="4154" y="570"/>
                </a:cubicBezTo>
                <a:cubicBezTo>
                  <a:pt x="4166" y="562"/>
                  <a:pt x="4185" y="560"/>
                  <a:pt x="4190" y="546"/>
                </a:cubicBezTo>
                <a:cubicBezTo>
                  <a:pt x="4204" y="503"/>
                  <a:pt x="4191" y="517"/>
                  <a:pt x="4220" y="498"/>
                </a:cubicBezTo>
                <a:cubicBezTo>
                  <a:pt x="4234" y="456"/>
                  <a:pt x="4236" y="474"/>
                  <a:pt x="4226" y="444"/>
                </a:cubicBezTo>
                <a:cubicBezTo>
                  <a:pt x="4202" y="278"/>
                  <a:pt x="3991" y="326"/>
                  <a:pt x="3866" y="324"/>
                </a:cubicBezTo>
                <a:cubicBezTo>
                  <a:pt x="3720" y="321"/>
                  <a:pt x="3574" y="320"/>
                  <a:pt x="3428" y="318"/>
                </a:cubicBezTo>
                <a:cubicBezTo>
                  <a:pt x="3416" y="316"/>
                  <a:pt x="3403" y="317"/>
                  <a:pt x="3392" y="312"/>
                </a:cubicBezTo>
                <a:cubicBezTo>
                  <a:pt x="3386" y="309"/>
                  <a:pt x="3386" y="298"/>
                  <a:pt x="3380" y="294"/>
                </a:cubicBezTo>
                <a:cubicBezTo>
                  <a:pt x="3360" y="281"/>
                  <a:pt x="3325" y="275"/>
                  <a:pt x="3302" y="264"/>
                </a:cubicBezTo>
                <a:cubicBezTo>
                  <a:pt x="3273" y="221"/>
                  <a:pt x="3190" y="167"/>
                  <a:pt x="3140" y="150"/>
                </a:cubicBezTo>
                <a:cubicBezTo>
                  <a:pt x="3096" y="154"/>
                  <a:pt x="3073" y="146"/>
                  <a:pt x="3050" y="180"/>
                </a:cubicBezTo>
                <a:cubicBezTo>
                  <a:pt x="3054" y="196"/>
                  <a:pt x="3055" y="210"/>
                  <a:pt x="3068" y="222"/>
                </a:cubicBezTo>
                <a:cubicBezTo>
                  <a:pt x="3079" y="231"/>
                  <a:pt x="3104" y="246"/>
                  <a:pt x="3104" y="246"/>
                </a:cubicBezTo>
                <a:cubicBezTo>
                  <a:pt x="3123" y="275"/>
                  <a:pt x="3114" y="257"/>
                  <a:pt x="3128" y="300"/>
                </a:cubicBezTo>
                <a:cubicBezTo>
                  <a:pt x="3130" y="306"/>
                  <a:pt x="3129" y="314"/>
                  <a:pt x="3134" y="318"/>
                </a:cubicBezTo>
                <a:cubicBezTo>
                  <a:pt x="3146" y="326"/>
                  <a:pt x="3170" y="342"/>
                  <a:pt x="3170" y="342"/>
                </a:cubicBezTo>
                <a:cubicBezTo>
                  <a:pt x="3100" y="389"/>
                  <a:pt x="2987" y="358"/>
                  <a:pt x="2900" y="366"/>
                </a:cubicBezTo>
                <a:cubicBezTo>
                  <a:pt x="2634" y="364"/>
                  <a:pt x="2290" y="536"/>
                  <a:pt x="2102" y="348"/>
                </a:cubicBezTo>
                <a:cubicBezTo>
                  <a:pt x="2074" y="320"/>
                  <a:pt x="2110" y="335"/>
                  <a:pt x="2066" y="324"/>
                </a:cubicBezTo>
                <a:cubicBezTo>
                  <a:pt x="2060" y="320"/>
                  <a:pt x="2053" y="317"/>
                  <a:pt x="2048" y="312"/>
                </a:cubicBezTo>
                <a:cubicBezTo>
                  <a:pt x="2043" y="307"/>
                  <a:pt x="2042" y="299"/>
                  <a:pt x="2036" y="294"/>
                </a:cubicBezTo>
                <a:cubicBezTo>
                  <a:pt x="2031" y="290"/>
                  <a:pt x="2024" y="291"/>
                  <a:pt x="2018" y="288"/>
                </a:cubicBezTo>
                <a:cubicBezTo>
                  <a:pt x="1987" y="271"/>
                  <a:pt x="1962" y="245"/>
                  <a:pt x="1928" y="234"/>
                </a:cubicBezTo>
                <a:cubicBezTo>
                  <a:pt x="1893" y="238"/>
                  <a:pt x="1867" y="231"/>
                  <a:pt x="1856" y="264"/>
                </a:cubicBezTo>
                <a:cubicBezTo>
                  <a:pt x="1859" y="288"/>
                  <a:pt x="1868" y="312"/>
                  <a:pt x="1868" y="336"/>
                </a:cubicBezTo>
                <a:cubicBezTo>
                  <a:pt x="1868" y="350"/>
                  <a:pt x="1862" y="364"/>
                  <a:pt x="1862" y="378"/>
                </a:cubicBezTo>
                <a:cubicBezTo>
                  <a:pt x="1708" y="339"/>
                  <a:pt x="1582" y="369"/>
                  <a:pt x="1400" y="372"/>
                </a:cubicBezTo>
                <a:cubicBezTo>
                  <a:pt x="1284" y="370"/>
                  <a:pt x="1168" y="371"/>
                  <a:pt x="1052" y="366"/>
                </a:cubicBezTo>
                <a:cubicBezTo>
                  <a:pt x="982" y="363"/>
                  <a:pt x="1026" y="355"/>
                  <a:pt x="986" y="348"/>
                </a:cubicBezTo>
                <a:cubicBezTo>
                  <a:pt x="915" y="335"/>
                  <a:pt x="851" y="317"/>
                  <a:pt x="782" y="300"/>
                </a:cubicBezTo>
                <a:cubicBezTo>
                  <a:pt x="755" y="259"/>
                  <a:pt x="661" y="244"/>
                  <a:pt x="614" y="228"/>
                </a:cubicBezTo>
                <a:cubicBezTo>
                  <a:pt x="594" y="221"/>
                  <a:pt x="574" y="216"/>
                  <a:pt x="554" y="210"/>
                </a:cubicBezTo>
                <a:cubicBezTo>
                  <a:pt x="542" y="206"/>
                  <a:pt x="518" y="198"/>
                  <a:pt x="518" y="198"/>
                </a:cubicBezTo>
                <a:cubicBezTo>
                  <a:pt x="498" y="167"/>
                  <a:pt x="464" y="158"/>
                  <a:pt x="434" y="138"/>
                </a:cubicBezTo>
                <a:cubicBezTo>
                  <a:pt x="384" y="105"/>
                  <a:pt x="334" y="75"/>
                  <a:pt x="284" y="42"/>
                </a:cubicBezTo>
                <a:cubicBezTo>
                  <a:pt x="270" y="32"/>
                  <a:pt x="240" y="17"/>
                  <a:pt x="224" y="12"/>
                </a:cubicBezTo>
                <a:cubicBezTo>
                  <a:pt x="208" y="7"/>
                  <a:pt x="176" y="0"/>
                  <a:pt x="176" y="0"/>
                </a:cubicBezTo>
                <a:cubicBezTo>
                  <a:pt x="136" y="2"/>
                  <a:pt x="96" y="1"/>
                  <a:pt x="56" y="6"/>
                </a:cubicBezTo>
                <a:cubicBezTo>
                  <a:pt x="43" y="7"/>
                  <a:pt x="20" y="18"/>
                  <a:pt x="20" y="18"/>
                </a:cubicBezTo>
                <a:cubicBezTo>
                  <a:pt x="16" y="30"/>
                  <a:pt x="8" y="42"/>
                  <a:pt x="20" y="54"/>
                </a:cubicBezTo>
                <a:cubicBezTo>
                  <a:pt x="24" y="58"/>
                  <a:pt x="38" y="60"/>
                  <a:pt x="38" y="60"/>
                </a:cubicBezTo>
                <a:cubicBezTo>
                  <a:pt x="38" y="60"/>
                  <a:pt x="26" y="56"/>
                  <a:pt x="20" y="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48" name="Freeform 172"/>
          <p:cNvSpPr>
            <a:spLocks/>
          </p:cNvSpPr>
          <p:nvPr/>
        </p:nvSpPr>
        <p:spPr bwMode="auto">
          <a:xfrm flipV="1">
            <a:off x="1641475" y="4432300"/>
            <a:ext cx="295275" cy="74613"/>
          </a:xfrm>
          <a:custGeom>
            <a:avLst/>
            <a:gdLst>
              <a:gd name="T0" fmla="*/ 447025 w 4236"/>
              <a:gd name="T1" fmla="*/ 495666 h 936"/>
              <a:gd name="T2" fmla="*/ 97170 w 4236"/>
              <a:gd name="T3" fmla="*/ 1830091 h 936"/>
              <a:gd name="T4" fmla="*/ 1205009 w 4236"/>
              <a:gd name="T5" fmla="*/ 2706954 h 936"/>
              <a:gd name="T6" fmla="*/ 1846375 w 4236"/>
              <a:gd name="T7" fmla="*/ 2020689 h 936"/>
              <a:gd name="T8" fmla="*/ 3245794 w 4236"/>
              <a:gd name="T9" fmla="*/ 2440068 h 936"/>
              <a:gd name="T10" fmla="*/ 4032915 w 4236"/>
              <a:gd name="T11" fmla="*/ 2897631 h 936"/>
              <a:gd name="T12" fmla="*/ 4499388 w 4236"/>
              <a:gd name="T13" fmla="*/ 3126413 h 936"/>
              <a:gd name="T14" fmla="*/ 6102837 w 4236"/>
              <a:gd name="T15" fmla="*/ 3812677 h 936"/>
              <a:gd name="T16" fmla="*/ 7764560 w 4236"/>
              <a:gd name="T17" fmla="*/ 4117665 h 936"/>
              <a:gd name="T18" fmla="*/ 8551751 w 4236"/>
              <a:gd name="T19" fmla="*/ 4346447 h 936"/>
              <a:gd name="T20" fmla="*/ 9047361 w 4236"/>
              <a:gd name="T21" fmla="*/ 4498941 h 936"/>
              <a:gd name="T22" fmla="*/ 8872398 w 4236"/>
              <a:gd name="T23" fmla="*/ 4842113 h 936"/>
              <a:gd name="T24" fmla="*/ 8522544 w 4236"/>
              <a:gd name="T25" fmla="*/ 5261493 h 936"/>
              <a:gd name="T26" fmla="*/ 8784987 w 4236"/>
              <a:gd name="T27" fmla="*/ 5642769 h 936"/>
              <a:gd name="T28" fmla="*/ 10038583 w 4236"/>
              <a:gd name="T29" fmla="*/ 5261493 h 936"/>
              <a:gd name="T30" fmla="*/ 11058940 w 4236"/>
              <a:gd name="T31" fmla="*/ 5032711 h 936"/>
              <a:gd name="T32" fmla="*/ 14819791 w 4236"/>
              <a:gd name="T33" fmla="*/ 5223388 h 936"/>
              <a:gd name="T34" fmla="*/ 15636049 w 4236"/>
              <a:gd name="T35" fmla="*/ 5795263 h 936"/>
              <a:gd name="T36" fmla="*/ 16219140 w 4236"/>
              <a:gd name="T37" fmla="*/ 5452091 h 936"/>
              <a:gd name="T38" fmla="*/ 17035468 w 4236"/>
              <a:gd name="T39" fmla="*/ 4613331 h 936"/>
              <a:gd name="T40" fmla="*/ 18405684 w 4236"/>
              <a:gd name="T41" fmla="*/ 4232056 h 936"/>
              <a:gd name="T42" fmla="*/ 19892515 w 4236"/>
              <a:gd name="T43" fmla="*/ 3774573 h 936"/>
              <a:gd name="T44" fmla="*/ 20358988 w 4236"/>
              <a:gd name="T45" fmla="*/ 3469505 h 936"/>
              <a:gd name="T46" fmla="*/ 20533880 w 4236"/>
              <a:gd name="T47" fmla="*/ 2821344 h 936"/>
              <a:gd name="T48" fmla="*/ 16656406 w 4236"/>
              <a:gd name="T49" fmla="*/ 2020689 h 936"/>
              <a:gd name="T50" fmla="*/ 16423240 w 4236"/>
              <a:gd name="T51" fmla="*/ 1868195 h 936"/>
              <a:gd name="T52" fmla="*/ 15257057 w 4236"/>
              <a:gd name="T53" fmla="*/ 953149 h 936"/>
              <a:gd name="T54" fmla="*/ 14907203 w 4236"/>
              <a:gd name="T55" fmla="*/ 1410712 h 936"/>
              <a:gd name="T56" fmla="*/ 15198783 w 4236"/>
              <a:gd name="T57" fmla="*/ 1906299 h 936"/>
              <a:gd name="T58" fmla="*/ 15402813 w 4236"/>
              <a:gd name="T59" fmla="*/ 2173183 h 936"/>
              <a:gd name="T60" fmla="*/ 10213475 w 4236"/>
              <a:gd name="T61" fmla="*/ 2211367 h 936"/>
              <a:gd name="T62" fmla="*/ 9951102 w 4236"/>
              <a:gd name="T63" fmla="*/ 1982585 h 936"/>
              <a:gd name="T64" fmla="*/ 9805346 w 4236"/>
              <a:gd name="T65" fmla="*/ 1830091 h 936"/>
              <a:gd name="T66" fmla="*/ 9018154 w 4236"/>
              <a:gd name="T67" fmla="*/ 1677597 h 936"/>
              <a:gd name="T68" fmla="*/ 9047361 w 4236"/>
              <a:gd name="T69" fmla="*/ 2401965 h 936"/>
              <a:gd name="T70" fmla="*/ 5111617 w 4236"/>
              <a:gd name="T71" fmla="*/ 2325757 h 936"/>
              <a:gd name="T72" fmla="*/ 3799678 w 4236"/>
              <a:gd name="T73" fmla="*/ 1906299 h 936"/>
              <a:gd name="T74" fmla="*/ 2691840 w 4236"/>
              <a:gd name="T75" fmla="*/ 1334425 h 936"/>
              <a:gd name="T76" fmla="*/ 2108748 w 4236"/>
              <a:gd name="T77" fmla="*/ 876942 h 936"/>
              <a:gd name="T78" fmla="*/ 1088391 w 4236"/>
              <a:gd name="T79" fmla="*/ 76287 h 936"/>
              <a:gd name="T80" fmla="*/ 272133 w 4236"/>
              <a:gd name="T81" fmla="*/ 38104 h 936"/>
              <a:gd name="T82" fmla="*/ 97170 w 4236"/>
              <a:gd name="T83" fmla="*/ 343172 h 936"/>
              <a:gd name="T84" fmla="*/ 97170 w 4236"/>
              <a:gd name="T85" fmla="*/ 343172 h 9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36"/>
              <a:gd name="T130" fmla="*/ 0 h 936"/>
              <a:gd name="T131" fmla="*/ 4236 w 4236"/>
              <a:gd name="T132" fmla="*/ 936 h 9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36" h="936">
                <a:moveTo>
                  <a:pt x="20" y="54"/>
                </a:moveTo>
                <a:cubicBezTo>
                  <a:pt x="48" y="63"/>
                  <a:pt x="61" y="73"/>
                  <a:pt x="92" y="78"/>
                </a:cubicBezTo>
                <a:cubicBezTo>
                  <a:pt x="84" y="123"/>
                  <a:pt x="97" y="216"/>
                  <a:pt x="44" y="234"/>
                </a:cubicBezTo>
                <a:cubicBezTo>
                  <a:pt x="33" y="250"/>
                  <a:pt x="20" y="288"/>
                  <a:pt x="20" y="288"/>
                </a:cubicBezTo>
                <a:cubicBezTo>
                  <a:pt x="28" y="487"/>
                  <a:pt x="0" y="446"/>
                  <a:pt x="194" y="438"/>
                </a:cubicBezTo>
                <a:cubicBezTo>
                  <a:pt x="211" y="432"/>
                  <a:pt x="231" y="432"/>
                  <a:pt x="248" y="426"/>
                </a:cubicBezTo>
                <a:cubicBezTo>
                  <a:pt x="266" y="420"/>
                  <a:pt x="291" y="405"/>
                  <a:pt x="308" y="396"/>
                </a:cubicBezTo>
                <a:cubicBezTo>
                  <a:pt x="320" y="360"/>
                  <a:pt x="349" y="339"/>
                  <a:pt x="380" y="318"/>
                </a:cubicBezTo>
                <a:cubicBezTo>
                  <a:pt x="434" y="320"/>
                  <a:pt x="488" y="320"/>
                  <a:pt x="542" y="324"/>
                </a:cubicBezTo>
                <a:cubicBezTo>
                  <a:pt x="571" y="326"/>
                  <a:pt x="639" y="370"/>
                  <a:pt x="668" y="384"/>
                </a:cubicBezTo>
                <a:cubicBezTo>
                  <a:pt x="681" y="423"/>
                  <a:pt x="734" y="426"/>
                  <a:pt x="770" y="432"/>
                </a:cubicBezTo>
                <a:cubicBezTo>
                  <a:pt x="790" y="445"/>
                  <a:pt x="808" y="449"/>
                  <a:pt x="830" y="456"/>
                </a:cubicBezTo>
                <a:cubicBezTo>
                  <a:pt x="846" y="480"/>
                  <a:pt x="836" y="474"/>
                  <a:pt x="866" y="480"/>
                </a:cubicBezTo>
                <a:cubicBezTo>
                  <a:pt x="886" y="484"/>
                  <a:pt x="926" y="492"/>
                  <a:pt x="926" y="492"/>
                </a:cubicBezTo>
                <a:cubicBezTo>
                  <a:pt x="970" y="521"/>
                  <a:pt x="1025" y="518"/>
                  <a:pt x="1076" y="522"/>
                </a:cubicBezTo>
                <a:cubicBezTo>
                  <a:pt x="1134" y="551"/>
                  <a:pt x="1193" y="584"/>
                  <a:pt x="1256" y="600"/>
                </a:cubicBezTo>
                <a:cubicBezTo>
                  <a:pt x="1310" y="636"/>
                  <a:pt x="1381" y="627"/>
                  <a:pt x="1442" y="630"/>
                </a:cubicBezTo>
                <a:cubicBezTo>
                  <a:pt x="1493" y="647"/>
                  <a:pt x="1544" y="645"/>
                  <a:pt x="1598" y="648"/>
                </a:cubicBezTo>
                <a:cubicBezTo>
                  <a:pt x="1657" y="663"/>
                  <a:pt x="1719" y="663"/>
                  <a:pt x="1778" y="678"/>
                </a:cubicBezTo>
                <a:cubicBezTo>
                  <a:pt x="1772" y="680"/>
                  <a:pt x="1756" y="680"/>
                  <a:pt x="1760" y="684"/>
                </a:cubicBezTo>
                <a:cubicBezTo>
                  <a:pt x="1767" y="691"/>
                  <a:pt x="1780" y="688"/>
                  <a:pt x="1790" y="690"/>
                </a:cubicBezTo>
                <a:cubicBezTo>
                  <a:pt x="1814" y="695"/>
                  <a:pt x="1839" y="700"/>
                  <a:pt x="1862" y="708"/>
                </a:cubicBezTo>
                <a:cubicBezTo>
                  <a:pt x="1851" y="752"/>
                  <a:pt x="1866" y="716"/>
                  <a:pt x="1838" y="744"/>
                </a:cubicBezTo>
                <a:cubicBezTo>
                  <a:pt x="1833" y="749"/>
                  <a:pt x="1832" y="758"/>
                  <a:pt x="1826" y="762"/>
                </a:cubicBezTo>
                <a:cubicBezTo>
                  <a:pt x="1815" y="769"/>
                  <a:pt x="1790" y="774"/>
                  <a:pt x="1790" y="774"/>
                </a:cubicBezTo>
                <a:cubicBezTo>
                  <a:pt x="1778" y="792"/>
                  <a:pt x="1766" y="810"/>
                  <a:pt x="1754" y="828"/>
                </a:cubicBezTo>
                <a:cubicBezTo>
                  <a:pt x="1750" y="834"/>
                  <a:pt x="1742" y="846"/>
                  <a:pt x="1742" y="846"/>
                </a:cubicBezTo>
                <a:cubicBezTo>
                  <a:pt x="1751" y="898"/>
                  <a:pt x="1755" y="896"/>
                  <a:pt x="1808" y="888"/>
                </a:cubicBezTo>
                <a:cubicBezTo>
                  <a:pt x="1868" y="858"/>
                  <a:pt x="1947" y="857"/>
                  <a:pt x="2012" y="852"/>
                </a:cubicBezTo>
                <a:cubicBezTo>
                  <a:pt x="2032" y="845"/>
                  <a:pt x="2046" y="835"/>
                  <a:pt x="2066" y="828"/>
                </a:cubicBezTo>
                <a:cubicBezTo>
                  <a:pt x="2075" y="800"/>
                  <a:pt x="2079" y="793"/>
                  <a:pt x="2108" y="786"/>
                </a:cubicBezTo>
                <a:cubicBezTo>
                  <a:pt x="2147" y="788"/>
                  <a:pt x="2234" y="806"/>
                  <a:pt x="2276" y="792"/>
                </a:cubicBezTo>
                <a:cubicBezTo>
                  <a:pt x="2527" y="801"/>
                  <a:pt x="2775" y="805"/>
                  <a:pt x="3026" y="792"/>
                </a:cubicBezTo>
                <a:cubicBezTo>
                  <a:pt x="3058" y="781"/>
                  <a:pt x="3059" y="795"/>
                  <a:pt x="3050" y="822"/>
                </a:cubicBezTo>
                <a:cubicBezTo>
                  <a:pt x="3048" y="856"/>
                  <a:pt x="3017" y="903"/>
                  <a:pt x="3044" y="924"/>
                </a:cubicBezTo>
                <a:cubicBezTo>
                  <a:pt x="3060" y="936"/>
                  <a:pt x="3174" y="918"/>
                  <a:pt x="3218" y="912"/>
                </a:cubicBezTo>
                <a:cubicBezTo>
                  <a:pt x="3277" y="892"/>
                  <a:pt x="3241" y="901"/>
                  <a:pt x="3326" y="894"/>
                </a:cubicBezTo>
                <a:cubicBezTo>
                  <a:pt x="3330" y="882"/>
                  <a:pt x="3331" y="869"/>
                  <a:pt x="3338" y="858"/>
                </a:cubicBezTo>
                <a:cubicBezTo>
                  <a:pt x="3346" y="846"/>
                  <a:pt x="3362" y="822"/>
                  <a:pt x="3362" y="822"/>
                </a:cubicBezTo>
                <a:cubicBezTo>
                  <a:pt x="3380" y="749"/>
                  <a:pt x="3444" y="747"/>
                  <a:pt x="3506" y="726"/>
                </a:cubicBezTo>
                <a:cubicBezTo>
                  <a:pt x="3554" y="710"/>
                  <a:pt x="3607" y="711"/>
                  <a:pt x="3656" y="702"/>
                </a:cubicBezTo>
                <a:cubicBezTo>
                  <a:pt x="3700" y="694"/>
                  <a:pt x="3745" y="680"/>
                  <a:pt x="3788" y="666"/>
                </a:cubicBezTo>
                <a:cubicBezTo>
                  <a:pt x="3839" y="649"/>
                  <a:pt x="3903" y="644"/>
                  <a:pt x="3956" y="636"/>
                </a:cubicBezTo>
                <a:cubicBezTo>
                  <a:pt x="4002" y="621"/>
                  <a:pt x="4047" y="606"/>
                  <a:pt x="4094" y="594"/>
                </a:cubicBezTo>
                <a:cubicBezTo>
                  <a:pt x="4116" y="588"/>
                  <a:pt x="4131" y="576"/>
                  <a:pt x="4154" y="570"/>
                </a:cubicBezTo>
                <a:cubicBezTo>
                  <a:pt x="4166" y="562"/>
                  <a:pt x="4185" y="560"/>
                  <a:pt x="4190" y="546"/>
                </a:cubicBezTo>
                <a:cubicBezTo>
                  <a:pt x="4204" y="503"/>
                  <a:pt x="4191" y="517"/>
                  <a:pt x="4220" y="498"/>
                </a:cubicBezTo>
                <a:cubicBezTo>
                  <a:pt x="4234" y="456"/>
                  <a:pt x="4236" y="474"/>
                  <a:pt x="4226" y="444"/>
                </a:cubicBezTo>
                <a:cubicBezTo>
                  <a:pt x="4202" y="278"/>
                  <a:pt x="3991" y="326"/>
                  <a:pt x="3866" y="324"/>
                </a:cubicBezTo>
                <a:cubicBezTo>
                  <a:pt x="3720" y="321"/>
                  <a:pt x="3574" y="320"/>
                  <a:pt x="3428" y="318"/>
                </a:cubicBezTo>
                <a:cubicBezTo>
                  <a:pt x="3416" y="316"/>
                  <a:pt x="3403" y="317"/>
                  <a:pt x="3392" y="312"/>
                </a:cubicBezTo>
                <a:cubicBezTo>
                  <a:pt x="3386" y="309"/>
                  <a:pt x="3386" y="298"/>
                  <a:pt x="3380" y="294"/>
                </a:cubicBezTo>
                <a:cubicBezTo>
                  <a:pt x="3360" y="281"/>
                  <a:pt x="3325" y="275"/>
                  <a:pt x="3302" y="264"/>
                </a:cubicBezTo>
                <a:cubicBezTo>
                  <a:pt x="3273" y="221"/>
                  <a:pt x="3190" y="167"/>
                  <a:pt x="3140" y="150"/>
                </a:cubicBezTo>
                <a:cubicBezTo>
                  <a:pt x="3096" y="154"/>
                  <a:pt x="3073" y="146"/>
                  <a:pt x="3050" y="180"/>
                </a:cubicBezTo>
                <a:cubicBezTo>
                  <a:pt x="3054" y="196"/>
                  <a:pt x="3055" y="210"/>
                  <a:pt x="3068" y="222"/>
                </a:cubicBezTo>
                <a:cubicBezTo>
                  <a:pt x="3079" y="231"/>
                  <a:pt x="3104" y="246"/>
                  <a:pt x="3104" y="246"/>
                </a:cubicBezTo>
                <a:cubicBezTo>
                  <a:pt x="3123" y="275"/>
                  <a:pt x="3114" y="257"/>
                  <a:pt x="3128" y="300"/>
                </a:cubicBezTo>
                <a:cubicBezTo>
                  <a:pt x="3130" y="306"/>
                  <a:pt x="3129" y="314"/>
                  <a:pt x="3134" y="318"/>
                </a:cubicBezTo>
                <a:cubicBezTo>
                  <a:pt x="3146" y="326"/>
                  <a:pt x="3170" y="342"/>
                  <a:pt x="3170" y="342"/>
                </a:cubicBezTo>
                <a:cubicBezTo>
                  <a:pt x="3100" y="389"/>
                  <a:pt x="2987" y="358"/>
                  <a:pt x="2900" y="366"/>
                </a:cubicBezTo>
                <a:cubicBezTo>
                  <a:pt x="2634" y="364"/>
                  <a:pt x="2290" y="536"/>
                  <a:pt x="2102" y="348"/>
                </a:cubicBezTo>
                <a:cubicBezTo>
                  <a:pt x="2074" y="320"/>
                  <a:pt x="2110" y="335"/>
                  <a:pt x="2066" y="324"/>
                </a:cubicBezTo>
                <a:cubicBezTo>
                  <a:pt x="2060" y="320"/>
                  <a:pt x="2053" y="317"/>
                  <a:pt x="2048" y="312"/>
                </a:cubicBezTo>
                <a:cubicBezTo>
                  <a:pt x="2043" y="307"/>
                  <a:pt x="2042" y="299"/>
                  <a:pt x="2036" y="294"/>
                </a:cubicBezTo>
                <a:cubicBezTo>
                  <a:pt x="2031" y="290"/>
                  <a:pt x="2024" y="291"/>
                  <a:pt x="2018" y="288"/>
                </a:cubicBezTo>
                <a:cubicBezTo>
                  <a:pt x="1987" y="271"/>
                  <a:pt x="1962" y="245"/>
                  <a:pt x="1928" y="234"/>
                </a:cubicBezTo>
                <a:cubicBezTo>
                  <a:pt x="1893" y="238"/>
                  <a:pt x="1867" y="231"/>
                  <a:pt x="1856" y="264"/>
                </a:cubicBezTo>
                <a:cubicBezTo>
                  <a:pt x="1859" y="288"/>
                  <a:pt x="1868" y="312"/>
                  <a:pt x="1868" y="336"/>
                </a:cubicBezTo>
                <a:cubicBezTo>
                  <a:pt x="1868" y="350"/>
                  <a:pt x="1862" y="364"/>
                  <a:pt x="1862" y="378"/>
                </a:cubicBezTo>
                <a:cubicBezTo>
                  <a:pt x="1708" y="339"/>
                  <a:pt x="1582" y="369"/>
                  <a:pt x="1400" y="372"/>
                </a:cubicBezTo>
                <a:cubicBezTo>
                  <a:pt x="1284" y="370"/>
                  <a:pt x="1168" y="371"/>
                  <a:pt x="1052" y="366"/>
                </a:cubicBezTo>
                <a:cubicBezTo>
                  <a:pt x="982" y="363"/>
                  <a:pt x="1026" y="355"/>
                  <a:pt x="986" y="348"/>
                </a:cubicBezTo>
                <a:cubicBezTo>
                  <a:pt x="915" y="335"/>
                  <a:pt x="851" y="317"/>
                  <a:pt x="782" y="300"/>
                </a:cubicBezTo>
                <a:cubicBezTo>
                  <a:pt x="755" y="259"/>
                  <a:pt x="661" y="244"/>
                  <a:pt x="614" y="228"/>
                </a:cubicBezTo>
                <a:cubicBezTo>
                  <a:pt x="594" y="221"/>
                  <a:pt x="574" y="216"/>
                  <a:pt x="554" y="210"/>
                </a:cubicBezTo>
                <a:cubicBezTo>
                  <a:pt x="542" y="206"/>
                  <a:pt x="518" y="198"/>
                  <a:pt x="518" y="198"/>
                </a:cubicBezTo>
                <a:cubicBezTo>
                  <a:pt x="498" y="167"/>
                  <a:pt x="464" y="158"/>
                  <a:pt x="434" y="138"/>
                </a:cubicBezTo>
                <a:cubicBezTo>
                  <a:pt x="384" y="105"/>
                  <a:pt x="334" y="75"/>
                  <a:pt x="284" y="42"/>
                </a:cubicBezTo>
                <a:cubicBezTo>
                  <a:pt x="270" y="32"/>
                  <a:pt x="240" y="17"/>
                  <a:pt x="224" y="12"/>
                </a:cubicBezTo>
                <a:cubicBezTo>
                  <a:pt x="208" y="7"/>
                  <a:pt x="176" y="0"/>
                  <a:pt x="176" y="0"/>
                </a:cubicBezTo>
                <a:cubicBezTo>
                  <a:pt x="136" y="2"/>
                  <a:pt x="96" y="1"/>
                  <a:pt x="56" y="6"/>
                </a:cubicBezTo>
                <a:cubicBezTo>
                  <a:pt x="43" y="7"/>
                  <a:pt x="20" y="18"/>
                  <a:pt x="20" y="18"/>
                </a:cubicBezTo>
                <a:cubicBezTo>
                  <a:pt x="16" y="30"/>
                  <a:pt x="8" y="42"/>
                  <a:pt x="20" y="54"/>
                </a:cubicBezTo>
                <a:cubicBezTo>
                  <a:pt x="24" y="58"/>
                  <a:pt x="38" y="60"/>
                  <a:pt x="38" y="60"/>
                </a:cubicBezTo>
                <a:cubicBezTo>
                  <a:pt x="38" y="60"/>
                  <a:pt x="26" y="56"/>
                  <a:pt x="20" y="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0379E-6 L 0 -0.2106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5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375 0.0125 0.0875 -0.00255 0.12778 -0.0037 C 0.15886 -0.00463 0.18976 -0.00486 0.22084 -0.00556 C 0.28125 -0.01713 0.34653 -0.01551 0.40695 -0.01667 C 0.50782 -0.01481 0.47327 -0.02222 0.51528 -0.01111 C 0.52552 -0.01181 0.53559 -0.01204 0.54584 -0.01296 C 0.55087 -0.01343 0.55608 -0.01366 0.56111 -0.01481 C 0.56407 -0.01551 0.56945 -0.01852 0.56945 -0.01852 C 0.57084 -0.02037 0.57205 -0.02245 0.57361 -0.02407 C 0.57622 -0.02685 0.58195 -0.03148 0.58195 -0.03148 C 0.5849 -0.0375 0.58299 -0.03704 0.58611 -0.03704 " pathEditMode="relative" ptsTypes="ffffffffffA">
                                      <p:cBhvr>
                                        <p:cTn id="37" dur="3000" fill="hold"/>
                                        <p:tgtEl>
                                          <p:spTgt spid="75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0.01024 0.00069 0.03021 0.00069 0.04305 0.0037 C 0.05295 0.00602 0.06146 0.01342 0.07083 0.01666 C 0.2408 -0.00602 0.41284 -0.00139 0.58333 0.01481 C 0.58593 0.01389 0.59132 0.01296 0.59305 0.00926 C 0.59461 0.00602 0.59496 0.00185 0.59583 -0.00185 C 0.59635 -0.00417 0.59722 -0.00926 0.59722 -0.00926 " pathEditMode="relative" rAng="0" ptsTypes="ffffffA">
                                      <p:cBhvr>
                                        <p:cTn id="41" dur="3000" fill="hold"/>
                                        <p:tgtEl>
                                          <p:spTgt spid="75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2" grpId="0"/>
      <p:bldP spid="75944" grpId="0" animBg="1"/>
      <p:bldP spid="75945" grpId="0" animBg="1"/>
      <p:bldP spid="75946" grpId="0" animBg="1"/>
      <p:bldP spid="75947" grpId="0" animBg="1"/>
      <p:bldP spid="75947" grpId="1" animBg="1"/>
      <p:bldP spid="75948" grpId="0" animBg="1"/>
      <p:bldP spid="759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A80BF-017C-4D92-8B97-E3D115E65FE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31746" name="Picture 4" descr="P60346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bg1"/>
                </a:solidFill>
              </a:rPr>
              <a:t>Pass-under PIT Antennas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FE78C-A97F-480F-9200-F12E5AB8464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32770" name="Picture 4" descr="DSCN0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AutoShape 10"/>
          <p:cNvSpPr>
            <a:spLocks noChangeArrowheads="1"/>
          </p:cNvSpPr>
          <p:nvPr/>
        </p:nvSpPr>
        <p:spPr bwMode="auto">
          <a:xfrm>
            <a:off x="6894513" y="2420938"/>
            <a:ext cx="2249487" cy="979487"/>
          </a:xfrm>
          <a:prstGeom prst="leftArrow">
            <a:avLst>
              <a:gd name="adj1" fmla="val 50000"/>
              <a:gd name="adj2" fmla="val 57415"/>
            </a:avLst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2" name="AutoShape 11"/>
          <p:cNvSpPr>
            <a:spLocks noChangeArrowheads="1"/>
          </p:cNvSpPr>
          <p:nvPr/>
        </p:nvSpPr>
        <p:spPr bwMode="auto">
          <a:xfrm>
            <a:off x="6894513" y="5154613"/>
            <a:ext cx="2249487" cy="461962"/>
          </a:xfrm>
          <a:prstGeom prst="leftArrow">
            <a:avLst>
              <a:gd name="adj1" fmla="val 50000"/>
              <a:gd name="adj2" fmla="val 121735"/>
            </a:avLst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bg1"/>
                </a:solidFill>
              </a:rPr>
              <a:t>Cross-sectional Hydraulic Asymmetry</a:t>
            </a: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7362825" y="2686050"/>
            <a:ext cx="157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higher velocity</a:t>
            </a:r>
          </a:p>
        </p:txBody>
      </p:sp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7296150" y="5200650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lower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4838B-43B1-4D3B-AC7B-22272938388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33794" name="Group 13"/>
          <p:cNvGrpSpPr>
            <a:grpSpLocks/>
          </p:cNvGrpSpPr>
          <p:nvPr/>
        </p:nvGrpSpPr>
        <p:grpSpPr bwMode="auto">
          <a:xfrm>
            <a:off x="609600" y="1397000"/>
            <a:ext cx="8001000" cy="4978400"/>
            <a:chOff x="384" y="880"/>
            <a:chExt cx="5040" cy="3136"/>
          </a:xfrm>
        </p:grpSpPr>
        <p:pic>
          <p:nvPicPr>
            <p:cNvPr id="3379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880"/>
              <a:ext cx="5040" cy="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Rectangle 10"/>
            <p:cNvSpPr>
              <a:spLocks noChangeArrowheads="1"/>
            </p:cNvSpPr>
            <p:nvPr/>
          </p:nvSpPr>
          <p:spPr bwMode="auto">
            <a:xfrm>
              <a:off x="2484" y="3735"/>
              <a:ext cx="1114" cy="1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Trial (arbitrary)</a:t>
              </a:r>
            </a:p>
          </p:txBody>
        </p:sp>
        <p:sp>
          <p:nvSpPr>
            <p:cNvPr id="33800" name="Rectangle 12"/>
            <p:cNvSpPr>
              <a:spLocks noChangeArrowheads="1"/>
            </p:cNvSpPr>
            <p:nvPr/>
          </p:nvSpPr>
          <p:spPr bwMode="auto">
            <a:xfrm rot="-5400000">
              <a:off x="-364" y="1816"/>
              <a:ext cx="1932" cy="1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Average velocity (ft/sec)                  </a:t>
              </a:r>
            </a:p>
          </p:txBody>
        </p:sp>
      </p:grp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Targeted Average Velocities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903413" y="4184650"/>
            <a:ext cx="355600" cy="12684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7862888" y="1484313"/>
            <a:ext cx="355600" cy="39481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  <p:bldP spid="665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388C5-300A-41E1-9527-66955D64C33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4818" name="Picture 4" descr="DSCN02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213" y="-1588"/>
            <a:ext cx="9229726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bg1"/>
                </a:solidFill>
              </a:rPr>
              <a:t>Inlet Conditions</a:t>
            </a: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-38100" y="6388100"/>
            <a:ext cx="9245600" cy="4826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>
                <a:solidFill>
                  <a:schemeClr val="bg1"/>
                </a:solidFill>
              </a:rPr>
              <a:t>2.0 feet/sec velocity  (0.52% slope; 2 cfs discharge)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683F4-A423-4C40-9DCD-E0AD325F529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5842" name="Picture 4" descr="DSCN06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6350"/>
            <a:ext cx="917416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-25400" y="-12700"/>
            <a:ext cx="9169400" cy="9144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bg1"/>
                </a:solidFill>
              </a:rPr>
              <a:t>Outlet Conditions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-38100" y="6388100"/>
            <a:ext cx="9245600" cy="4826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>
                <a:solidFill>
                  <a:schemeClr val="bg1"/>
                </a:solidFill>
              </a:rPr>
              <a:t>2.0 feet/sec velocity  (0.52% slope; 2 cfs discharge)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4866C-0D26-4F3B-9AA2-14EE3DF2986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6866" name="Picture 4" descr="DSCN04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906463"/>
            <a:ext cx="9204326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bg1"/>
                </a:solidFill>
              </a:rPr>
              <a:t>Inlet Conditions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-38100" y="6388100"/>
            <a:ext cx="9245600" cy="4826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>
                <a:solidFill>
                  <a:schemeClr val="bg1"/>
                </a:solidFill>
              </a:rPr>
              <a:t>8.0 feet/sec velocity  (8.6 % slope; 12 cfs discharge)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944D1-921D-4CDF-ABAA-B7202CCD02B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7890" name="Picture 4" descr="DSCN0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588"/>
            <a:ext cx="916463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-50800" y="0"/>
            <a:ext cx="9194800" cy="9144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bg1"/>
                </a:solidFill>
              </a:rPr>
              <a:t>Outlet Conditions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-38100" y="6388100"/>
            <a:ext cx="9245600" cy="482600"/>
          </a:xfrm>
          <a:prstGeom prst="rect">
            <a:avLst/>
          </a:prstGeom>
          <a:solidFill>
            <a:schemeClr val="tx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>
                <a:solidFill>
                  <a:schemeClr val="bg1"/>
                </a:solidFill>
              </a:rPr>
              <a:t>8.0 feet/sec velocity  (8.6 % slope; 12 cfs discharge)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A7999-D3D1-467F-9499-EB7D7465C75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075" y="1422400"/>
            <a:ext cx="6816725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Alteration of channel processes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Direct loss of habitat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Loss of ecological connectivity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Potential hindrance or barrier to fish passage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Potential impacts of culverts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B965-3D48-458A-A991-C92FD56DDC2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8914" name="Picture 1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576388"/>
            <a:ext cx="8137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Preliminary Results</a:t>
            </a:r>
            <a:endParaRPr lang="en-US" sz="2800" smtClean="0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5372100" y="1955800"/>
            <a:ext cx="1054100" cy="3784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ABF72-1FE8-4C47-8F8D-AFCD730ED71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Participation and Passage</a:t>
            </a:r>
          </a:p>
        </p:txBody>
      </p:sp>
      <p:grpSp>
        <p:nvGrpSpPr>
          <p:cNvPr id="39939" name="Group 7"/>
          <p:cNvGrpSpPr>
            <a:grpSpLocks/>
          </p:cNvGrpSpPr>
          <p:nvPr/>
        </p:nvGrpSpPr>
        <p:grpSpPr bwMode="auto">
          <a:xfrm>
            <a:off x="381000" y="1052513"/>
            <a:ext cx="8458200" cy="5670550"/>
            <a:chOff x="240" y="663"/>
            <a:chExt cx="5328" cy="3572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663"/>
              <a:ext cx="5328" cy="3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2491" y="3861"/>
              <a:ext cx="1114" cy="1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Average velocity (ft/sec)</a:t>
              </a: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 rot="-5400000">
              <a:off x="70" y="2252"/>
              <a:ext cx="1114" cy="1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Proportion (%)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806E7-B9B1-478C-9660-9E8102EC6E0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Fish Size &amp; Passage Success</a:t>
            </a:r>
          </a:p>
        </p:txBody>
      </p:sp>
      <p:grpSp>
        <p:nvGrpSpPr>
          <p:cNvPr id="40963" name="Group 200"/>
          <p:cNvGrpSpPr>
            <a:grpSpLocks/>
          </p:cNvGrpSpPr>
          <p:nvPr/>
        </p:nvGrpSpPr>
        <p:grpSpPr bwMode="auto">
          <a:xfrm>
            <a:off x="381000" y="1092200"/>
            <a:ext cx="8382000" cy="5541963"/>
            <a:chOff x="240" y="688"/>
            <a:chExt cx="5280" cy="3491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688"/>
              <a:ext cx="5280" cy="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2494" y="3834"/>
              <a:ext cx="125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Average velocity (ft/sec)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0"/>
            <a:ext cx="6808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3D546-A7A9-4605-9DE1-0562A46DABF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Summary of results to date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Participation by test fish is high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Fine scale spatial and temporal components to the rates of participation and successful passage captured using the PIT antenna detection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ONCL are successful in passage conditions beyond that predicted by laboratory swim tests and models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Fish size appears to be more important at the high end of test conditions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2A8F-54B0-4799-A09E-37994E89FA6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Next Steps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Continue test trials by filling in target velocity gaps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Address the need for quantifying hydraulic conditions across the range of trials tested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Target finishing date: Fall 2011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75027-DA70-4D1A-AD7F-7F02B7057C4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Impacted road crossings in the PNW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alibri" pitchFamily="34" charset="0"/>
              </a:rPr>
              <a:t>WASHINGTON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alibri" pitchFamily="34" charset="0"/>
              </a:rPr>
              <a:t>OREGON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alibri" pitchFamily="34" charset="0"/>
              </a:rPr>
              <a:t>BRITISH COLUMBIA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0900" y="2051050"/>
            <a:ext cx="734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Forest lands: 6,505 barriers in 1997, ~50% have been replaced today (total cost $100M to $200M)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3600" y="2965450"/>
            <a:ext cx="722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WSDOT: 1,904 (1,470 significant habitat) culvert barriers ($900M)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27100" y="5429250"/>
            <a:ext cx="722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76,000 culverts on fish streams, moderate to high risk for passage problems in 58% of cases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27100" y="4260850"/>
            <a:ext cx="730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ODOT: Western OR 733 barriers ($100s M)</a:t>
            </a:r>
          </a:p>
          <a:p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F9605-90AC-45C5-875E-E2F7C0E555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075" y="1422400"/>
            <a:ext cx="7324725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Excessive velocities within barrel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Inadequate depths within barrel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Turbulence effects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Excessive drop at culvert outlet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Lack of plunge pool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Accumulation of debris &amp; sediments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Potential culvert-related fish passage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35E7-F62A-43C4-B1E2-763E6C8F7EB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075" y="1422400"/>
            <a:ext cx="6816725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Test the ability for wild cutthroat trout to pass through a culvert under a range of flow conditions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Study 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2D20D-5120-44F3-8E56-A17CA7D72EF9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53125" r="6876" b="17188"/>
          <a:stretch>
            <a:fillRect/>
          </a:stretch>
        </p:blipFill>
        <p:spPr bwMode="auto">
          <a:xfrm>
            <a:off x="152400" y="1981200"/>
            <a:ext cx="8839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35038" y="4767263"/>
            <a:ext cx="7548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0"/>
              <a:t>Slope capacity: 0 – 10%</a:t>
            </a:r>
          </a:p>
          <a:p>
            <a:pPr>
              <a:buFontTx/>
              <a:buChar char="-"/>
            </a:pPr>
            <a:r>
              <a:rPr lang="en-US" b="0"/>
              <a:t>Flow capacity: controllable up to 25 cfs</a:t>
            </a:r>
          </a:p>
          <a:p>
            <a:pPr>
              <a:buFontTx/>
              <a:buChar char="-"/>
            </a:pPr>
            <a:r>
              <a:rPr lang="en-US" b="0"/>
              <a:t>Adjustable tailwater pool depth</a:t>
            </a:r>
          </a:p>
          <a:p>
            <a:pPr>
              <a:buFontTx/>
              <a:buChar char="-"/>
            </a:pPr>
            <a:r>
              <a:rPr lang="en-US" b="0"/>
              <a:t>Capacity for testing multiple pipe diameters,  shapes and configurations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  <a:latin typeface="Arial" charset="0"/>
              </a:rPr>
              <a:t>Culvert Test Bed Facility</a:t>
            </a:r>
            <a:br>
              <a:rPr lang="en-US" sz="3600" b="0">
                <a:solidFill>
                  <a:schemeClr val="tx2"/>
                </a:solidFill>
                <a:latin typeface="Arial" charset="0"/>
              </a:rPr>
            </a:br>
            <a:r>
              <a:rPr lang="en-US" sz="1600" b="0">
                <a:solidFill>
                  <a:schemeClr val="tx2"/>
                </a:solidFill>
                <a:latin typeface="Arial" charset="0"/>
              </a:rPr>
              <a:t>WDFW Skookumchuck Hatchery</a:t>
            </a:r>
          </a:p>
        </p:txBody>
      </p:sp>
      <p:grpSp>
        <p:nvGrpSpPr>
          <p:cNvPr id="24581" name="Group 12"/>
          <p:cNvGrpSpPr>
            <a:grpSpLocks/>
          </p:cNvGrpSpPr>
          <p:nvPr/>
        </p:nvGrpSpPr>
        <p:grpSpPr bwMode="auto">
          <a:xfrm>
            <a:off x="1143000" y="3448050"/>
            <a:ext cx="7145338" cy="850900"/>
            <a:chOff x="720" y="2172"/>
            <a:chExt cx="4501" cy="536"/>
          </a:xfrm>
        </p:grpSpPr>
        <p:sp>
          <p:nvSpPr>
            <p:cNvPr id="24582" name="Rectangle 9"/>
            <p:cNvSpPr>
              <a:spLocks noChangeArrowheads="1"/>
            </p:cNvSpPr>
            <p:nvPr/>
          </p:nvSpPr>
          <p:spPr bwMode="auto">
            <a:xfrm>
              <a:off x="4147" y="2172"/>
              <a:ext cx="1074" cy="353"/>
            </a:xfrm>
            <a:prstGeom prst="rect">
              <a:avLst/>
            </a:prstGeom>
            <a:solidFill>
              <a:srgbClr val="3366FF">
                <a:alpha val="83920"/>
              </a:srgb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Rectangle 10"/>
            <p:cNvSpPr>
              <a:spLocks noChangeArrowheads="1"/>
            </p:cNvSpPr>
            <p:nvPr/>
          </p:nvSpPr>
          <p:spPr bwMode="auto">
            <a:xfrm rot="-315897">
              <a:off x="1641" y="2284"/>
              <a:ext cx="2528" cy="101"/>
            </a:xfrm>
            <a:prstGeom prst="rect">
              <a:avLst/>
            </a:prstGeom>
            <a:solidFill>
              <a:srgbClr val="3366FF">
                <a:alpha val="83920"/>
              </a:srgb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11"/>
            <p:cNvSpPr>
              <a:spLocks noChangeArrowheads="1"/>
            </p:cNvSpPr>
            <p:nvPr/>
          </p:nvSpPr>
          <p:spPr bwMode="auto">
            <a:xfrm>
              <a:off x="720" y="2400"/>
              <a:ext cx="946" cy="308"/>
            </a:xfrm>
            <a:prstGeom prst="rect">
              <a:avLst/>
            </a:prstGeom>
            <a:solidFill>
              <a:srgbClr val="3366FF">
                <a:alpha val="83920"/>
              </a:srgb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8D689-39BA-4EB5-AD3B-C97C8105A5CC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5602" name="Picture 7" descr="DSCN0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98E6D-D616-4099-9CB4-60D30CB608E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  <a:latin typeface="Arial" charset="0"/>
              </a:rPr>
              <a:t>Test Conditions</a:t>
            </a:r>
            <a:endParaRPr lang="en-US" sz="1600" b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6627" name="Group 16"/>
          <p:cNvGrpSpPr>
            <a:grpSpLocks/>
          </p:cNvGrpSpPr>
          <p:nvPr/>
        </p:nvGrpSpPr>
        <p:grpSpPr bwMode="auto">
          <a:xfrm>
            <a:off x="152400" y="3668713"/>
            <a:ext cx="8839200" cy="2673350"/>
            <a:chOff x="96" y="1167"/>
            <a:chExt cx="5568" cy="1684"/>
          </a:xfrm>
        </p:grpSpPr>
        <p:pic>
          <p:nvPicPr>
            <p:cNvPr id="26632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 l="10625" t="53125" r="6876" b="17188"/>
            <a:stretch>
              <a:fillRect/>
            </a:stretch>
          </p:blipFill>
          <p:spPr bwMode="auto">
            <a:xfrm>
              <a:off x="96" y="1248"/>
              <a:ext cx="5568" cy="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Rectangle 18"/>
            <p:cNvSpPr>
              <a:spLocks noChangeArrowheads="1"/>
            </p:cNvSpPr>
            <p:nvPr/>
          </p:nvSpPr>
          <p:spPr bwMode="auto">
            <a:xfrm>
              <a:off x="227" y="1412"/>
              <a:ext cx="1141" cy="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19"/>
            <p:cNvSpPr>
              <a:spLocks noChangeArrowheads="1"/>
            </p:cNvSpPr>
            <p:nvPr/>
          </p:nvSpPr>
          <p:spPr bwMode="auto">
            <a:xfrm>
              <a:off x="2491" y="1387"/>
              <a:ext cx="1218" cy="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20"/>
            <p:cNvSpPr>
              <a:spLocks noChangeArrowheads="1"/>
            </p:cNvSpPr>
            <p:nvPr/>
          </p:nvSpPr>
          <p:spPr bwMode="auto">
            <a:xfrm>
              <a:off x="2461" y="1944"/>
              <a:ext cx="154" cy="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Rectangle 21"/>
            <p:cNvSpPr>
              <a:spLocks noChangeArrowheads="1"/>
            </p:cNvSpPr>
            <p:nvPr/>
          </p:nvSpPr>
          <p:spPr bwMode="auto">
            <a:xfrm>
              <a:off x="2493" y="2040"/>
              <a:ext cx="45" cy="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Rectangle 22"/>
            <p:cNvSpPr>
              <a:spLocks noChangeArrowheads="1"/>
            </p:cNvSpPr>
            <p:nvPr/>
          </p:nvSpPr>
          <p:spPr bwMode="auto">
            <a:xfrm>
              <a:off x="4332" y="1167"/>
              <a:ext cx="1218" cy="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8" name="Rectangle 23"/>
          <p:cNvSpPr>
            <a:spLocks noChangeArrowheads="1"/>
          </p:cNvSpPr>
          <p:nvPr/>
        </p:nvSpPr>
        <p:spPr bwMode="auto">
          <a:xfrm>
            <a:off x="6583363" y="5264150"/>
            <a:ext cx="1704975" cy="560388"/>
          </a:xfrm>
          <a:prstGeom prst="rect">
            <a:avLst/>
          </a:prstGeom>
          <a:solidFill>
            <a:srgbClr val="3366FF">
              <a:alpha val="83920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24"/>
          <p:cNvSpPr>
            <a:spLocks noChangeArrowheads="1"/>
          </p:cNvSpPr>
          <p:nvPr/>
        </p:nvSpPr>
        <p:spPr bwMode="auto">
          <a:xfrm rot="-315897">
            <a:off x="2605088" y="5441950"/>
            <a:ext cx="4013200" cy="160338"/>
          </a:xfrm>
          <a:prstGeom prst="rect">
            <a:avLst/>
          </a:prstGeom>
          <a:solidFill>
            <a:srgbClr val="3366FF">
              <a:alpha val="83920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25"/>
          <p:cNvSpPr>
            <a:spLocks noChangeArrowheads="1"/>
          </p:cNvSpPr>
          <p:nvPr/>
        </p:nvSpPr>
        <p:spPr bwMode="auto">
          <a:xfrm>
            <a:off x="1143000" y="5626100"/>
            <a:ext cx="1501775" cy="488950"/>
          </a:xfrm>
          <a:prstGeom prst="rect">
            <a:avLst/>
          </a:prstGeom>
          <a:solidFill>
            <a:srgbClr val="3366FF">
              <a:alpha val="83920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35075" y="1422400"/>
            <a:ext cx="7324725" cy="449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/>
              <a:t>Targeted average velocities: 2 - 8 fps</a:t>
            </a:r>
            <a:endParaRPr lang="en-US" sz="3200" b="0" kern="0" baseline="3000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/>
              <a:t>Slopes of 0.5 – 8.6%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/>
              <a:t>Discharge: 2 – 14 </a:t>
            </a:r>
            <a:r>
              <a:rPr lang="en-US" sz="3200" b="0" kern="0" dirty="0" err="1"/>
              <a:t>cfs</a:t>
            </a:r>
            <a:endParaRPr lang="en-US" sz="3200" b="0" kern="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/>
              <a:t>All trials using a 6’ ID culvert, 40’ length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CD80F-A50F-4784-B612-A0BF861127E1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27650" name="Group 6"/>
          <p:cNvGrpSpPr>
            <a:grpSpLocks/>
          </p:cNvGrpSpPr>
          <p:nvPr/>
        </p:nvGrpSpPr>
        <p:grpSpPr bwMode="auto">
          <a:xfrm>
            <a:off x="1844675" y="1485900"/>
            <a:ext cx="7299325" cy="4140200"/>
            <a:chOff x="1844675" y="1485900"/>
            <a:chExt cx="7299325" cy="4140200"/>
          </a:xfrm>
        </p:grpSpPr>
        <p:pic>
          <p:nvPicPr>
            <p:cNvPr id="27652" name="Picture 2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4675" y="1871663"/>
              <a:ext cx="7100888" cy="347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7366000" y="1485900"/>
              <a:ext cx="1778000" cy="414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  <a:latin typeface="Arial" charset="0"/>
              </a:rPr>
              <a:t>Test Conditions</a:t>
            </a:r>
            <a:endParaRPr lang="en-US" sz="1600" b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ublications" ma:contentTypeID="0x0101006B11CAB9DD3AD14ABDA9081B1E83275E008585E091D4FCAA4B88663916472B09FD" ma:contentTypeVersion="17" ma:contentTypeDescription="" ma:contentTypeScope="" ma:versionID="4c6a7873ce2e97d7b8403d1c182cc150">
  <xsd:schema xmlns:xsd="http://www.w3.org/2001/XMLSchema" xmlns:p="http://schemas.microsoft.com/office/2006/metadata/properties" xmlns:ns2="d6a402c2-6f55-4444-9f75-7a0c5427824d" targetNamespace="http://schemas.microsoft.com/office/2006/metadata/properties" ma:root="true" ma:fieldsID="ffaacac355ac354a2df57135465681fd" ns2:_="">
    <xsd:import namespace="d6a402c2-6f55-4444-9f75-7a0c5427824d"/>
    <xsd:element name="properties">
      <xsd:complexType>
        <xsd:sequence>
          <xsd:element name="documentManagement">
            <xsd:complexType>
              <xsd:all>
                <xsd:element ref="ns2:Display_x0020_On" minOccurs="0"/>
                <xsd:element ref="ns2:No_x0020_Show" minOccurs="0"/>
                <xsd:element ref="ns2:Publication_x0020_Type" minOccurs="0"/>
                <xsd:element ref="ns2:Document_x0020_Descrip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a402c2-6f55-4444-9f75-7a0c5427824d" elementFormDefault="qualified">
    <xsd:import namespace="http://schemas.microsoft.com/office/2006/documentManagement/types"/>
    <xsd:element name="Display_x0020_On" ma:index="2" nillable="true" ma:displayName="Display On" ma:default="" ma:description="Specifies where to display item." ma:internalName="Display_x0020_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OME"/>
                    <xsd:enumeration value="REC_HM"/>
                    <xsd:enumeration value="REC_REC"/>
                    <xsd:enumeration value="REC_EDU"/>
                    <xsd:enumeration value="REC_CTZN"/>
                    <xsd:enumeration value="REC_FIRE"/>
                    <xsd:enumeration value="REC_HOWN"/>
                    <xsd:enumeration value="REC_LEG"/>
                    <xsd:enumeration value="BIZ_HM"/>
                    <xsd:enumeration value="BIZ_FP"/>
                    <xsd:enumeration value="BIZ_LEAS"/>
                    <xsd:enumeration value="BIZ_TRUST"/>
                    <xsd:enumeration value="BIZ_GOV"/>
                    <xsd:enumeration value="BIZ_INDS"/>
                    <xsd:enumeration value="BIZ_TS"/>
                    <xsd:enumeration value="SCI_HM"/>
                    <xsd:enumeration value="SCI_CONS"/>
                    <xsd:enumeration value="SCI_GEOL"/>
                    <xsd:enumeration value="SCI_AQM"/>
                    <xsd:enumeration value="SCI_FRST"/>
                    <xsd:enumeration value="SCI_WETL"/>
                    <xsd:enumeration value="SCI_SEPA"/>
                    <xsd:enumeration value="ABT_HM"/>
                    <xsd:enumeration value="ABT_MIS"/>
                    <xsd:enumeration value="ABT_DIV"/>
                    <xsd:enumeration value="ABT_RGN"/>
                    <xsd:enumeration value="ABT_BC"/>
                    <xsd:enumeration value="ABT_TRBL"/>
                    <xsd:enumeration value="ABT_DML"/>
                    <xsd:enumeration value="DIV_AQR"/>
                    <xsd:enumeration value="DIV_AMP"/>
                    <xsd:enumeration value="DIV_ENG"/>
                    <xsd:enumeration value="DIV_FM"/>
                    <xsd:enumeration value="DIV_FP"/>
                    <xsd:enumeration value="DIV_GER"/>
                    <xsd:enumeration value="DIV_HR"/>
                    <xsd:enumeration value="DIV_IT"/>
                    <xsd:enumeration value="DIV_LM"/>
                    <xsd:enumeration value="DIV_OBE"/>
                    <xsd:enumeration value="DIV_EM"/>
                    <xsd:enumeration value="DIV_PSL"/>
                    <xsd:enumeration value="DIV_RP"/>
                    <xsd:enumeration value="RGN_NE"/>
                    <xsd:enumeration value="RGN_NW"/>
                    <xsd:enumeration value="RGN_OLY"/>
                    <xsd:enumeration value="RGN_PC"/>
                    <xsd:enumeration value="RGN_SE"/>
                    <xsd:enumeration value="RGN_SPS"/>
                    <xsd:enumeration value="RGN_AQR"/>
                    <xsd:enumeration value="BC_BNR"/>
                    <xsd:enumeration value="BC_FIRE"/>
                    <xsd:enumeration value="BC_FP"/>
                    <xsd:enumeration value="BC_LNDBNK"/>
                    <xsd:enumeration value="BC_NATHRG"/>
                    <xsd:enumeration value="BC_SFLO"/>
                    <xsd:enumeration value="BC_SRVY"/>
                    <xsd:enumeration value="BC_WCFC"/>
                    <xsd:enumeration value="BC_GEOG"/>
                    <xsd:enumeration value="BC_FSTSTWD"/>
                    <xsd:enumeration value="BC_CMER"/>
                    <xsd:enumeration value="PR"/>
                    <xsd:enumeration value="FAQ"/>
                    <xsd:enumeration value="POL"/>
                  </xsd:restriction>
                </xsd:simpleType>
              </xsd:element>
            </xsd:sequence>
          </xsd:extension>
        </xsd:complexContent>
      </xsd:complexType>
    </xsd:element>
    <xsd:element name="No_x0020_Show" ma:index="3" nillable="true" ma:displayName="No Show" ma:default="0" ma:description="Check this box if the publication does not need to show in the Publications list." ma:internalName="No_x0020_Show">
      <xsd:simpleType>
        <xsd:restriction base="dms:Boolean"/>
      </xsd:simpleType>
    </xsd:element>
    <xsd:element name="Publication_x0020_Type" ma:index="4" nillable="true" ma:displayName="Publication Type" ma:default="" ma:format="RadioButtons" ma:internalName="Publication_x0020_Type">
      <xsd:simpleType>
        <xsd:restriction base="dms:Choice">
          <xsd:enumeration value="Agendas"/>
          <xsd:enumeration value="Data"/>
          <xsd:enumeration value="Forms"/>
          <xsd:enumeration value="Maps"/>
          <xsd:enumeration value="Minutes"/>
          <xsd:enumeration value="Publications"/>
          <xsd:enumeration value="Regulations"/>
          <xsd:enumeration value="Reports"/>
          <xsd:enumeration value="Research"/>
          <xsd:enumeration value="SEPA"/>
        </xsd:restriction>
      </xsd:simpleType>
    </xsd:element>
    <xsd:element name="Document_x0020_Description" ma:index="5" ma:displayName="Document Description" ma:default="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No_x0020_Show xmlns="d6a402c2-6f55-4444-9f75-7a0c5427824d">false</No_x0020_Show>
    <Display_x0020_On xmlns="d6a402c2-6f55-4444-9f75-7a0c5427824d">
      <Value>BIZ_FP</Value>
    </Display_x0020_On>
    <Publication_x0020_Type xmlns="d6a402c2-6f55-4444-9f75-7a0c5427824d">Data</Publication_x0020_Type>
    <Document_x0020_Description xmlns="d6a402c2-6f55-4444-9f75-7a0c5427824d">CMER Committee meeting materials Mar. 22, 2011</Document_x0020_Description>
  </documentManagement>
</p:properties>
</file>

<file path=customXml/itemProps1.xml><?xml version="1.0" encoding="utf-8"?>
<ds:datastoreItem xmlns:ds="http://schemas.openxmlformats.org/officeDocument/2006/customXml" ds:itemID="{4412FE11-14E7-42C2-BB8B-20F7D6A32550}"/>
</file>

<file path=customXml/itemProps2.xml><?xml version="1.0" encoding="utf-8"?>
<ds:datastoreItem xmlns:ds="http://schemas.openxmlformats.org/officeDocument/2006/customXml" ds:itemID="{AA17481D-6B2E-4D2E-88F9-12C14B732FE9}"/>
</file>

<file path=customXml/itemProps3.xml><?xml version="1.0" encoding="utf-8"?>
<ds:datastoreItem xmlns:ds="http://schemas.openxmlformats.org/officeDocument/2006/customXml" ds:itemID="{A38D3683-7070-49A6-B00F-FF0DE5BEE59A}"/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616</Words>
  <Application>Microsoft Office PowerPoint</Application>
  <PresentationFormat>On-screen Show (4:3)</PresentationFormat>
  <Paragraphs>128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Testing the Ability of Native Cutthroat Trout to Pass Through Small Culverts on Steep Slopes </vt:lpstr>
      <vt:lpstr>Potential impacts of culverts</vt:lpstr>
      <vt:lpstr>Impacted road crossings in the PNW</vt:lpstr>
      <vt:lpstr>Potential culvert-related fish passage issues</vt:lpstr>
      <vt:lpstr>Study Objective</vt:lpstr>
      <vt:lpstr>Slide 6</vt:lpstr>
      <vt:lpstr>Slide 7</vt:lpstr>
      <vt:lpstr>Slide 8</vt:lpstr>
      <vt:lpstr>Slide 9</vt:lpstr>
      <vt:lpstr>Test Fish Size</vt:lpstr>
      <vt:lpstr>Slide 11</vt:lpstr>
      <vt:lpstr>Slide 12</vt:lpstr>
      <vt:lpstr>Slide 13</vt:lpstr>
      <vt:lpstr>Slide 14</vt:lpstr>
      <vt:lpstr>Targeted Average Velocities</vt:lpstr>
      <vt:lpstr>Slide 16</vt:lpstr>
      <vt:lpstr>Slide 17</vt:lpstr>
      <vt:lpstr>Slide 18</vt:lpstr>
      <vt:lpstr>Slide 19</vt:lpstr>
      <vt:lpstr>Preliminary Results</vt:lpstr>
      <vt:lpstr>Participation and Passage</vt:lpstr>
      <vt:lpstr>Fish Size &amp; Passage Success</vt:lpstr>
      <vt:lpstr>Slide 23</vt:lpstr>
      <vt:lpstr>Summary of results to date</vt:lpstr>
      <vt:lpstr>Next Steps</vt:lpstr>
    </vt:vector>
  </TitlesOfParts>
  <Company>Forest and Channel Metrics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3-22-11 CMER Meeting Materials </dc:title>
  <dc:creator>Ryan</dc:creator>
  <cp:lastModifiedBy>dhut490</cp:lastModifiedBy>
  <cp:revision>89</cp:revision>
  <dcterms:created xsi:type="dcterms:W3CDTF">2010-06-03T20:44:30Z</dcterms:created>
  <dcterms:modified xsi:type="dcterms:W3CDTF">2011-03-22T16:05:20Z</dcterms:modified>
  <cp:contentType>Publications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0x0101006B11CAB9DD3AD14ABDA9081B1E83275E008585E091D4FCAA4B88663916472B09FD</vt:lpwstr>
  </property>
</Properties>
</file>