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6"/>
  </p:notesMasterIdLst>
  <p:handoutMasterIdLst>
    <p:handoutMasterId r:id="rId17"/>
  </p:handoutMasterIdLst>
  <p:sldIdLst>
    <p:sldId id="256" r:id="rId2"/>
    <p:sldId id="257" r:id="rId3"/>
    <p:sldId id="300" r:id="rId4"/>
    <p:sldId id="260" r:id="rId5"/>
    <p:sldId id="317" r:id="rId6"/>
    <p:sldId id="308" r:id="rId7"/>
    <p:sldId id="309" r:id="rId8"/>
    <p:sldId id="310" r:id="rId9"/>
    <p:sldId id="311" r:id="rId10"/>
    <p:sldId id="312" r:id="rId11"/>
    <p:sldId id="316" r:id="rId12"/>
    <p:sldId id="313" r:id="rId13"/>
    <p:sldId id="314" r:id="rId14"/>
    <p:sldId id="31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23" autoAdjust="0"/>
    <p:restoredTop sz="90667" autoAdjust="0"/>
  </p:normalViewPr>
  <p:slideViewPr>
    <p:cSldViewPr>
      <p:cViewPr>
        <p:scale>
          <a:sx n="75" d="100"/>
          <a:sy n="75" d="100"/>
        </p:scale>
        <p:origin x="-1044" y="-5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698FC5-A0F8-4F45-82DC-AE549A1056A2}" type="datetimeFigureOut">
              <a:rPr lang="en-US" smtClean="0"/>
              <a:pPr/>
              <a:t>8/3/2010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4677298-FBD1-466A-B639-26001140A47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AE914D1-9EAA-41C5-A807-D6B1BAEDF9E4}" type="datetimeFigureOut">
              <a:rPr lang="en-US"/>
              <a:pPr>
                <a:defRPr/>
              </a:pPr>
              <a:t>8/3/2010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2EEC6506-DA7C-4001-8D06-C6A9A66D15C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err="1" smtClean="0"/>
              <a:t>WetSAG</a:t>
            </a:r>
            <a:r>
              <a:rPr lang="en-US" dirty="0" smtClean="0"/>
              <a:t> is making this presentation to give CMER an update on the status of the Wetland Mitigation Program, specifically the status of the study  currently in CMER review that aims to characterize and describe the effects</a:t>
            </a:r>
            <a:r>
              <a:rPr lang="en-US" baseline="0" dirty="0" smtClean="0"/>
              <a:t> of </a:t>
            </a:r>
            <a:r>
              <a:rPr lang="en-US" dirty="0" smtClean="0"/>
              <a:t>road construction and maintenance on wetlands. </a:t>
            </a:r>
          </a:p>
          <a:p>
            <a:pPr eaLnBrk="1" hangingPunct="1">
              <a:spcBef>
                <a:spcPct val="0"/>
              </a:spcBef>
            </a:pPr>
            <a:endParaRPr lang="en-US" dirty="0" smtClean="0"/>
          </a:p>
          <a:p>
            <a:pPr eaLnBrk="1" hangingPunct="1">
              <a:spcBef>
                <a:spcPct val="0"/>
              </a:spcBef>
            </a:pPr>
            <a:r>
              <a:rPr lang="en-US" dirty="0" smtClean="0"/>
              <a:t>Provide some background on the program and study</a:t>
            </a:r>
          </a:p>
          <a:p>
            <a:pPr eaLnBrk="1" hangingPunct="1">
              <a:spcBef>
                <a:spcPct val="0"/>
              </a:spcBef>
            </a:pPr>
            <a:r>
              <a:rPr lang="en-US" dirty="0" smtClean="0"/>
              <a:t>Highlight the major issues that</a:t>
            </a:r>
            <a:r>
              <a:rPr lang="en-US" baseline="0" dirty="0" smtClean="0"/>
              <a:t> have been brought up by the CMER re</a:t>
            </a:r>
            <a:r>
              <a:rPr lang="en-US" dirty="0" smtClean="0"/>
              <a:t>viewers</a:t>
            </a:r>
          </a:p>
          <a:p>
            <a:pPr eaLnBrk="1" hangingPunct="1">
              <a:spcBef>
                <a:spcPct val="0"/>
              </a:spcBef>
            </a:pPr>
            <a:r>
              <a:rPr lang="en-US" dirty="0" smtClean="0"/>
              <a:t>Hopefully have a productive discussion on how move the project forward.</a:t>
            </a:r>
          </a:p>
          <a:p>
            <a:pPr eaLnBrk="1" hangingPunct="1">
              <a:spcBef>
                <a:spcPct val="0"/>
              </a:spcBef>
            </a:pPr>
            <a:endParaRPr lang="en-US"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3424EB-DC97-48FA-9D0D-2E89DCF8C02B}"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For multiple reasons </a:t>
            </a:r>
            <a:r>
              <a:rPr lang="en-US" dirty="0" err="1" smtClean="0"/>
              <a:t>WetSAG</a:t>
            </a:r>
            <a:r>
              <a:rPr lang="en-US" dirty="0" smtClean="0"/>
              <a:t> decided to implement a Pilot Study before fully implementing the Roads and Wetland Interaction study statewide.</a:t>
            </a:r>
          </a:p>
          <a:p>
            <a:pPr eaLnBrk="1" hangingPunct="1">
              <a:spcBef>
                <a:spcPct val="0"/>
              </a:spcBef>
            </a:pPr>
            <a:r>
              <a:rPr lang="en-US" dirty="0" smtClean="0"/>
              <a:t>Highlighted  in bold the issues that reviewers have focused on the most.</a:t>
            </a:r>
          </a:p>
          <a:p>
            <a:pPr eaLnBrk="1" hangingPunct="1">
              <a:spcBef>
                <a:spcPct val="0"/>
              </a:spcBef>
            </a:pPr>
            <a:endParaRPr lang="en-US" dirty="0" smtClean="0"/>
          </a:p>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C5C9B3-2FA9-4EC5-B4D3-316C511CAA29}"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After the full pilot study is concluded, there will be a review of the results and discussion of next steps. No budget yet for steps 2 and 3. Step 3 represents the actual ‘effectiveness’ study.</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FD4B1C-4E0E-44CD-AE08-08B028CD3F67}"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Where are we now?</a:t>
            </a:r>
          </a:p>
          <a:p>
            <a:pPr eaLnBrk="1" hangingPunct="1">
              <a:spcBef>
                <a:spcPct val="0"/>
              </a:spcBef>
            </a:pPr>
            <a:r>
              <a:rPr lang="en-US" smtClean="0"/>
              <a:t>Original plan was for WetSAG to implement the Pilot Study in the DNR Olympic Region and based on the results, write a study plan for the statewide-scale RWI study and have that approved and reviewed by CMER and ISPR. </a:t>
            </a:r>
          </a:p>
          <a:p>
            <a:pPr eaLnBrk="1" hangingPunct="1">
              <a:spcBef>
                <a:spcPct val="0"/>
              </a:spcBef>
            </a:pPr>
            <a:endParaRPr lang="en-US" smtClean="0"/>
          </a:p>
          <a:p>
            <a:pPr eaLnBrk="1" hangingPunct="1">
              <a:spcBef>
                <a:spcPct val="0"/>
              </a:spcBef>
            </a:pPr>
            <a:r>
              <a:rPr lang="en-US" smtClean="0"/>
              <a:t>Push back against the use of indicators to assess change, analytical procedures were not fully described</a:t>
            </a:r>
          </a:p>
          <a:p>
            <a:pPr eaLnBrk="1" hangingPunct="1">
              <a:spcBef>
                <a:spcPct val="0"/>
              </a:spcBef>
            </a:pPr>
            <a:r>
              <a:rPr lang="en-US" smtClean="0"/>
              <a:t>Reviewers wanted to review the revised methods/study plan and get input from ISPR before WETSAG moved forward with implementing the full Pilot Study.</a:t>
            </a:r>
          </a:p>
          <a:p>
            <a:pPr eaLnBrk="1" hangingPunct="1">
              <a:spcBef>
                <a:spcPct val="0"/>
              </a:spcBef>
            </a:pPr>
            <a:endParaRPr lang="en-US" smtClean="0"/>
          </a:p>
          <a:p>
            <a:pPr eaLnBrk="1" hangingPunct="1">
              <a:spcBef>
                <a:spcPct val="0"/>
              </a:spcBef>
            </a:pPr>
            <a:r>
              <a:rPr lang="en-US" smtClean="0"/>
              <a:t>WetSAG has intended all along to hire a wetland specialist to help finalize the data collection methods before fully implementing the Pilot Study</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C97742-1A52-4B24-9A1A-3F772A0EB763}"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Hold off on getting CMER approval (provisional or otherwise) until after methods development work finished. </a:t>
            </a:r>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743FA9-45BD-4C76-BF3F-42A78ED1B322}"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743FA9-45BD-4C76-BF3F-42A78ED1B322}" type="slidenum">
              <a:rPr lang="en-US"/>
              <a:pPr fontAlgn="base">
                <a:spcBef>
                  <a:spcPct val="0"/>
                </a:spcBef>
                <a:spcAft>
                  <a:spcPct val="0"/>
                </a:spcAft>
                <a:defRPr/>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First, some background. </a:t>
            </a:r>
          </a:p>
          <a:p>
            <a:pPr eaLnBrk="1" hangingPunct="1">
              <a:spcBef>
                <a:spcPct val="0"/>
              </a:spcBef>
            </a:pPr>
            <a:endParaRPr lang="en-US" dirty="0" smtClean="0"/>
          </a:p>
          <a:p>
            <a:pPr eaLnBrk="1" hangingPunct="1">
              <a:spcBef>
                <a:spcPct val="0"/>
              </a:spcBef>
            </a:pPr>
            <a:r>
              <a:rPr lang="en-US" dirty="0" smtClean="0"/>
              <a:t>Current Forest Practices rules stipulate that forest roads must be construction in such a way to assure there is no net loss of wetland function. The</a:t>
            </a:r>
            <a:r>
              <a:rPr lang="en-US" baseline="0" dirty="0" smtClean="0"/>
              <a:t> strategy adopted by the state to achieve this goal is to require landowners to </a:t>
            </a:r>
            <a:r>
              <a:rPr lang="en-US" dirty="0" smtClean="0"/>
              <a:t>follow a mitigation sequence. There are five steps in the mitigation sequence, which range from ‘avoidance’ to ‘replacement’.</a:t>
            </a:r>
          </a:p>
          <a:p>
            <a:pPr eaLnBrk="1" hangingPunct="1">
              <a:spcBef>
                <a:spcPct val="0"/>
              </a:spcBef>
            </a:pPr>
            <a:endParaRPr lang="en-US" dirty="0" smtClean="0"/>
          </a:p>
          <a:p>
            <a:pPr eaLnBrk="1" hangingPunct="1">
              <a:spcBef>
                <a:spcPct val="0"/>
              </a:spcBef>
            </a:pPr>
            <a:r>
              <a:rPr lang="en-US" dirty="0" smtClean="0"/>
              <a:t>The rule governing</a:t>
            </a:r>
            <a:r>
              <a:rPr lang="en-US" baseline="0" dirty="0" smtClean="0"/>
              <a:t> wetland is </a:t>
            </a:r>
            <a:r>
              <a:rPr lang="en-US" sz="1200" dirty="0" smtClean="0"/>
              <a:t>WAC 222-24-015 Construction in wetlands</a:t>
            </a:r>
          </a:p>
          <a:p>
            <a:pPr eaLnBrk="1" hangingPunct="1">
              <a:spcBef>
                <a:spcPct val="0"/>
              </a:spcBef>
            </a:pPr>
            <a:endParaRPr lang="en-US" sz="1200" dirty="0" smtClean="0"/>
          </a:p>
          <a:p>
            <a:pPr eaLnBrk="1" hangingPunct="1">
              <a:spcBef>
                <a:spcPct val="0"/>
              </a:spcBef>
            </a:pPr>
            <a:r>
              <a:rPr lang="en-US" sz="1200" dirty="0" err="1" smtClean="0"/>
              <a:t>WetSAG</a:t>
            </a:r>
            <a:r>
              <a:rPr lang="en-US" sz="1200" dirty="0" smtClean="0"/>
              <a:t> interprets construction</a:t>
            </a:r>
            <a:r>
              <a:rPr lang="en-US" sz="1200" baseline="0" dirty="0" smtClean="0"/>
              <a:t> to include maintenance activities like culvert replacement, any road related activity listed on an FPA</a:t>
            </a:r>
            <a:endParaRPr lang="en-US" dirty="0" smtClean="0"/>
          </a:p>
          <a:p>
            <a:pPr eaLnBrk="1" hangingPunct="1">
              <a:spcBef>
                <a:spcPct val="0"/>
              </a:spcBef>
            </a:pPr>
            <a:endParaRPr lang="en-US" dirty="0" smtClean="0"/>
          </a:p>
          <a:p>
            <a:pPr eaLnBrk="1" hangingPunct="1">
              <a:spcBef>
                <a:spcPct val="0"/>
              </a:spcBef>
            </a:pPr>
            <a:r>
              <a:rPr lang="en-US" dirty="0" smtClean="0"/>
              <a:t>Mitigation sequence steps are not well</a:t>
            </a:r>
            <a:r>
              <a:rPr lang="en-US" baseline="0" dirty="0" smtClean="0"/>
              <a:t> defined, open to interpretation</a:t>
            </a:r>
          </a:p>
          <a:p>
            <a:pPr eaLnBrk="1" hangingPunct="1">
              <a:spcBef>
                <a:spcPct val="0"/>
              </a:spcBef>
            </a:pPr>
            <a:endParaRPr lang="en-US" baseline="0" dirty="0" smtClean="0"/>
          </a:p>
          <a:p>
            <a:pPr eaLnBrk="1" hangingPunct="1">
              <a:spcBef>
                <a:spcPct val="0"/>
              </a:spcBef>
            </a:pPr>
            <a:r>
              <a:rPr lang="en-US" baseline="0" dirty="0" smtClean="0"/>
              <a:t>DNR has not done compliance monitoring on the mitigation sequence.</a:t>
            </a:r>
            <a:endParaRPr lang="en-US" dirty="0" smtClean="0"/>
          </a:p>
          <a:p>
            <a:pPr eaLnBrk="1" hangingPunct="1">
              <a:spcBef>
                <a:spcPct val="0"/>
              </a:spcBef>
            </a:pPr>
            <a:endParaRPr lang="en-US" dirty="0" smtClean="0"/>
          </a:p>
          <a:p>
            <a:pPr eaLnBrk="1" hangingPunct="1">
              <a:spcBef>
                <a:spcPct val="0"/>
              </a:spcBef>
            </a:pPr>
            <a:r>
              <a:rPr lang="en-US" dirty="0" smtClean="0"/>
              <a:t>The overall goal of the Wetland Mitigation Program is to determine whether this goal is being met. </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4DB584-6C76-4598-BD32-D303A4251728}" type="slidenum">
              <a:rPr lang="en-US"/>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dirty="0" smtClean="0"/>
              <a:t>The emphasis of the forest practices rule is on Function, not area.</a:t>
            </a:r>
            <a:r>
              <a:rPr lang="en-US" baseline="0" dirty="0" smtClean="0"/>
              <a:t> </a:t>
            </a:r>
            <a:r>
              <a:rPr lang="en-US" dirty="0" smtClean="0"/>
              <a:t>Not good enough to know whether wetlands area is being lost, but whether functions are being lost. Rules allow roads to be built in wetlands, presumably resulting in loss of wetland area.</a:t>
            </a:r>
          </a:p>
          <a:p>
            <a:pPr eaLnBrk="1" hangingPunct="1">
              <a:spcBef>
                <a:spcPct val="0"/>
              </a:spcBef>
            </a:pPr>
            <a:endParaRPr lang="en-US" dirty="0" smtClean="0"/>
          </a:p>
          <a:p>
            <a:pPr eaLnBrk="1" hangingPunct="1">
              <a:spcBef>
                <a:spcPct val="0"/>
              </a:spcBef>
            </a:pPr>
            <a:r>
              <a:rPr lang="en-US" dirty="0" smtClean="0"/>
              <a:t>The rules describe four general areas of wetland functions</a:t>
            </a:r>
          </a:p>
          <a:p>
            <a:pPr eaLnBrk="1" hangingPunct="1">
              <a:spcBef>
                <a:spcPct val="0"/>
              </a:spcBef>
            </a:pPr>
            <a:r>
              <a:rPr lang="en-US" dirty="0" smtClean="0"/>
              <a:t>Timber production, </a:t>
            </a:r>
          </a:p>
          <a:p>
            <a:pPr eaLnBrk="1" hangingPunct="1">
              <a:spcBef>
                <a:spcPct val="0"/>
              </a:spcBef>
            </a:pPr>
            <a:r>
              <a:rPr lang="en-US" dirty="0" smtClean="0"/>
              <a:t>Providing fish and wildlife</a:t>
            </a:r>
          </a:p>
          <a:p>
            <a:pPr eaLnBrk="1" hangingPunct="1">
              <a:spcBef>
                <a:spcPct val="0"/>
              </a:spcBef>
            </a:pPr>
            <a:r>
              <a:rPr lang="en-US" dirty="0" smtClean="0"/>
              <a:t>Protecting water quality: sediment and temperature</a:t>
            </a:r>
          </a:p>
          <a:p>
            <a:pPr eaLnBrk="1" hangingPunct="1">
              <a:spcBef>
                <a:spcPct val="0"/>
              </a:spcBef>
            </a:pPr>
            <a:r>
              <a:rPr lang="en-US" b="1" dirty="0" smtClean="0"/>
              <a:t>Hydrologic : </a:t>
            </a:r>
          </a:p>
          <a:p>
            <a:pPr eaLnBrk="1" hangingPunct="1">
              <a:spcBef>
                <a:spcPct val="0"/>
              </a:spcBef>
            </a:pPr>
            <a:r>
              <a:rPr lang="en-US" dirty="0" smtClean="0"/>
              <a:t>Water storage – long and short term, surface and subsurface, </a:t>
            </a:r>
          </a:p>
          <a:p>
            <a:pPr eaLnBrk="1" hangingPunct="1">
              <a:spcBef>
                <a:spcPct val="0"/>
              </a:spcBef>
            </a:pPr>
            <a:r>
              <a:rPr lang="en-US" dirty="0" smtClean="0"/>
              <a:t>moderation of discharge - summer stream flows and dissipation of energy</a:t>
            </a:r>
          </a:p>
          <a:p>
            <a:pPr eaLnBrk="1" hangingPunct="1">
              <a:spcBef>
                <a:spcPct val="0"/>
              </a:spcBef>
            </a:pPr>
            <a:endParaRPr lang="en-US"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56CB3A1-639E-42CD-A81A-4F4F22870EDB}"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sz="1200" dirty="0" err="1" smtClean="0"/>
              <a:t>WetSAG</a:t>
            </a:r>
            <a:r>
              <a:rPr lang="en-US" sz="1200" dirty="0" smtClean="0"/>
              <a:t> concluded that in order to know whether the goal of no net loss to wetland function is being achieved, need to know how forest roads in practice are, if at all, affecting wetland functions. In order to know how roads are affecting wetlands functionally, need to know how roads are affecting wetlands physically. </a:t>
            </a:r>
          </a:p>
          <a:p>
            <a:pPr eaLnBrk="1" fontAlgn="auto" hangingPunct="1">
              <a:spcBef>
                <a:spcPts val="0"/>
              </a:spcBef>
              <a:spcAft>
                <a:spcPts val="0"/>
              </a:spcAft>
              <a:defRPr/>
            </a:pPr>
            <a:endParaRPr lang="en-US" sz="1200" dirty="0" smtClean="0"/>
          </a:p>
          <a:p>
            <a:pPr eaLnBrk="1" fontAlgn="auto" hangingPunct="1">
              <a:spcBef>
                <a:spcPts val="0"/>
              </a:spcBef>
              <a:spcAft>
                <a:spcPts val="0"/>
              </a:spcAft>
              <a:defRPr/>
            </a:pPr>
            <a:r>
              <a:rPr lang="en-US" sz="1200" dirty="0" smtClean="0"/>
              <a:t>For example: </a:t>
            </a:r>
          </a:p>
          <a:p>
            <a:pPr eaLnBrk="1" fontAlgn="auto" hangingPunct="1">
              <a:spcBef>
                <a:spcPts val="0"/>
              </a:spcBef>
              <a:spcAft>
                <a:spcPts val="0"/>
              </a:spcAft>
              <a:defRPr/>
            </a:pPr>
            <a:r>
              <a:rPr lang="en-US" sz="1200" dirty="0" smtClean="0"/>
              <a:t>Reduce the size of wetland (reduce the capacity of wetland to store storm water, reduce capacity of wetland to etc.)</a:t>
            </a:r>
          </a:p>
          <a:p>
            <a:pPr eaLnBrk="1" fontAlgn="auto" hangingPunct="1">
              <a:spcBef>
                <a:spcPts val="0"/>
              </a:spcBef>
              <a:spcAft>
                <a:spcPts val="0"/>
              </a:spcAft>
              <a:defRPr/>
            </a:pPr>
            <a:r>
              <a:rPr lang="en-US" sz="1200" dirty="0" smtClean="0"/>
              <a:t>Disconnect or alter connection of wetland and stream or other wetlands, </a:t>
            </a:r>
          </a:p>
          <a:p>
            <a:pPr eaLnBrk="1" fontAlgn="auto" hangingPunct="1">
              <a:spcBef>
                <a:spcPts val="0"/>
              </a:spcBef>
              <a:spcAft>
                <a:spcPts val="0"/>
              </a:spcAft>
              <a:defRPr/>
            </a:pPr>
            <a:r>
              <a:rPr lang="en-US" sz="1200" dirty="0" smtClean="0"/>
              <a:t>      (Reduces or increases storm water storage capacity)</a:t>
            </a:r>
          </a:p>
          <a:p>
            <a:pPr eaLnBrk="1" fontAlgn="auto" hangingPunct="1">
              <a:spcBef>
                <a:spcPts val="0"/>
              </a:spcBef>
              <a:spcAft>
                <a:spcPts val="0"/>
              </a:spcAft>
              <a:defRPr/>
            </a:pPr>
            <a:r>
              <a:rPr lang="en-US" sz="1200" dirty="0" smtClean="0"/>
              <a:t>Block wetland outflow (may increase storage capacity, and or reduce contribution to summer stream flow)</a:t>
            </a:r>
          </a:p>
          <a:p>
            <a:pPr eaLnBrk="1" fontAlgn="auto" hangingPunct="1">
              <a:spcBef>
                <a:spcPts val="0"/>
              </a:spcBef>
              <a:spcAft>
                <a:spcPts val="0"/>
              </a:spcAft>
              <a:defRPr/>
            </a:pPr>
            <a:r>
              <a:rPr lang="en-US" sz="1200" dirty="0" smtClean="0"/>
              <a:t>Disconnect fish access to wetland, or may increase access (i.e. culvert replacement)</a:t>
            </a:r>
          </a:p>
          <a:p>
            <a:pPr eaLnBrk="1" fontAlgn="auto" hangingPunct="1">
              <a:spcBef>
                <a:spcPts val="0"/>
              </a:spcBef>
              <a:spcAft>
                <a:spcPts val="0"/>
              </a:spcAft>
              <a:defRPr/>
            </a:pPr>
            <a:r>
              <a:rPr lang="en-US" sz="1200" dirty="0" smtClean="0"/>
              <a:t>Deliver sediment to wetland, (reduces wetland area and storm water storage capacity)</a:t>
            </a:r>
          </a:p>
          <a:p>
            <a:pPr eaLnBrk="1" fontAlgn="auto" hangingPunct="1">
              <a:spcBef>
                <a:spcPts val="0"/>
              </a:spcBef>
              <a:spcAft>
                <a:spcPts val="0"/>
              </a:spcAft>
              <a:defRPr/>
            </a:pPr>
            <a:r>
              <a:rPr lang="en-US" sz="1200" dirty="0" smtClean="0"/>
              <a:t>Act as a vector to introduce weed species to wetland (disrupts wildlife habitat and hydrologic functions)</a:t>
            </a:r>
          </a:p>
          <a:p>
            <a:pPr eaLnBrk="1" fontAlgn="auto" hangingPunct="1">
              <a:spcBef>
                <a:spcPts val="0"/>
              </a:spcBef>
              <a:spcAft>
                <a:spcPts val="0"/>
              </a:spcAft>
              <a:defRPr/>
            </a:pPr>
            <a:r>
              <a:rPr lang="en-US" sz="1200" dirty="0" smtClean="0"/>
              <a:t>Replace culvert may drain wetland (reduces storage capacity, increase summer base flow contribution)</a:t>
            </a:r>
          </a:p>
          <a:p>
            <a:pPr eaLnBrk="1" fontAlgn="auto" hangingPunct="1">
              <a:spcBef>
                <a:spcPts val="0"/>
              </a:spcBef>
              <a:spcAft>
                <a:spcPts val="0"/>
              </a:spcAft>
              <a:defRPr/>
            </a:pPr>
            <a:endParaRPr lang="en-US" sz="1200" dirty="0" smtClean="0"/>
          </a:p>
          <a:p>
            <a:pPr eaLnBrk="1" fontAlgn="auto" hangingPunct="1">
              <a:spcBef>
                <a:spcPts val="0"/>
              </a:spcBef>
              <a:spcAft>
                <a:spcPts val="0"/>
              </a:spcAft>
              <a:defRPr/>
            </a:pPr>
            <a:r>
              <a:rPr lang="en-US" sz="1200" dirty="0" smtClean="0"/>
              <a:t>Able to speculate, but no data</a:t>
            </a:r>
          </a:p>
          <a:p>
            <a:pPr eaLnBrk="1" fontAlgn="auto" hangingPunct="1">
              <a:spcBef>
                <a:spcPts val="0"/>
              </a:spcBef>
              <a:spcAft>
                <a:spcPts val="0"/>
              </a:spcAft>
              <a:defRPr/>
            </a:pPr>
            <a:r>
              <a:rPr lang="en-US" sz="1200" dirty="0" smtClean="0"/>
              <a:t>Anecdotal information, and one can generate many plausible scenarios on how forest roads are affecting wetland structures and areas, but no real data</a:t>
            </a:r>
          </a:p>
          <a:p>
            <a:pPr eaLnBrk="1" fontAlgn="auto" hangingPunct="1">
              <a:spcBef>
                <a:spcPts val="0"/>
              </a:spcBef>
              <a:spcAft>
                <a:spcPts val="0"/>
              </a:spcAft>
              <a:buFont typeface="Arial" pitchFamily="34" charset="0"/>
              <a:buNone/>
              <a:defRPr/>
            </a:pPr>
            <a:endParaRPr lang="en-US" sz="1200" dirty="0" smtClean="0"/>
          </a:p>
          <a:p>
            <a:pPr eaLnBrk="1" fontAlgn="auto" hangingPunct="1">
              <a:spcBef>
                <a:spcPts val="0"/>
              </a:spcBef>
              <a:spcAft>
                <a:spcPts val="0"/>
              </a:spcAft>
              <a:defRPr/>
            </a:pPr>
            <a:r>
              <a:rPr lang="en-US" sz="1200" dirty="0" err="1" smtClean="0"/>
              <a:t>WetSAG</a:t>
            </a:r>
            <a:r>
              <a:rPr lang="en-US" sz="1200" dirty="0" smtClean="0"/>
              <a:t> does not have information on this second question to base a study design to address the first question.</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D038DE-01F1-4903-BC2F-ABB7C72028F1}"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fontAlgn="auto" hangingPunct="1">
              <a:spcBef>
                <a:spcPts val="0"/>
              </a:spcBef>
              <a:spcAft>
                <a:spcPts val="0"/>
              </a:spcAft>
              <a:buFont typeface="Arial" pitchFamily="34" charset="0"/>
              <a:buChar char="•"/>
              <a:defRPr/>
            </a:pPr>
            <a:r>
              <a:rPr lang="en-US" sz="900" dirty="0" smtClean="0"/>
              <a:t> What kinds of wetlands? Depending on location of wetland in landscape, alterations to wetland may result in different functions being affected.</a:t>
            </a:r>
          </a:p>
          <a:p>
            <a:pPr eaLnBrk="1" fontAlgn="auto" hangingPunct="1">
              <a:spcBef>
                <a:spcPts val="0"/>
              </a:spcBef>
              <a:spcAft>
                <a:spcPts val="0"/>
              </a:spcAft>
              <a:defRPr/>
            </a:pPr>
            <a:endParaRPr lang="en-US" sz="900" dirty="0" smtClean="0"/>
          </a:p>
          <a:p>
            <a:pPr eaLnBrk="1" fontAlgn="auto" hangingPunct="1">
              <a:spcBef>
                <a:spcPts val="0"/>
              </a:spcBef>
              <a:spcAft>
                <a:spcPts val="0"/>
              </a:spcAft>
              <a:defRPr/>
            </a:pPr>
            <a:r>
              <a:rPr lang="en-US" sz="900" dirty="0" smtClean="0"/>
              <a:t>This question or issue is not unique to this project. Whole wetland classification systems have been developed that try to organize wetlands into different categories based on their location in the landscape. </a:t>
            </a:r>
          </a:p>
          <a:p>
            <a:pPr eaLnBrk="1" fontAlgn="auto" hangingPunct="1">
              <a:spcBef>
                <a:spcPts val="0"/>
              </a:spcBef>
              <a:spcAft>
                <a:spcPts val="0"/>
              </a:spcAft>
              <a:defRPr/>
            </a:pPr>
            <a:r>
              <a:rPr lang="en-US" sz="900" dirty="0" smtClean="0"/>
              <a:t>i.e. </a:t>
            </a:r>
            <a:r>
              <a:rPr lang="en-US" sz="900" dirty="0" err="1" smtClean="0"/>
              <a:t>riverine</a:t>
            </a:r>
            <a:r>
              <a:rPr lang="en-US" sz="900" dirty="0" smtClean="0"/>
              <a:t>, </a:t>
            </a:r>
            <a:r>
              <a:rPr lang="en-US" sz="900" dirty="0" err="1" smtClean="0"/>
              <a:t>depressional</a:t>
            </a:r>
            <a:r>
              <a:rPr lang="en-US" sz="900" dirty="0" smtClean="0"/>
              <a:t>, slope, etc. </a:t>
            </a:r>
            <a:r>
              <a:rPr lang="en-US" sz="900" dirty="0" err="1" smtClean="0"/>
              <a:t>WetSAG</a:t>
            </a:r>
            <a:r>
              <a:rPr lang="en-US" sz="900" dirty="0" smtClean="0"/>
              <a:t> intends to use such a classification system as part of the study.</a:t>
            </a:r>
          </a:p>
          <a:p>
            <a:pPr eaLnBrk="1" fontAlgn="auto" hangingPunct="1">
              <a:spcBef>
                <a:spcPts val="0"/>
              </a:spcBef>
              <a:spcAft>
                <a:spcPts val="0"/>
              </a:spcAft>
              <a:defRPr/>
            </a:pPr>
            <a:endParaRPr lang="en-US" sz="900" dirty="0" smtClean="0"/>
          </a:p>
          <a:p>
            <a:pPr eaLnBrk="1" fontAlgn="auto" hangingPunct="1">
              <a:spcBef>
                <a:spcPts val="0"/>
              </a:spcBef>
              <a:spcAft>
                <a:spcPts val="0"/>
              </a:spcAft>
              <a:buFont typeface="Arial" pitchFamily="34" charset="0"/>
              <a:buChar char="•"/>
              <a:defRPr/>
            </a:pPr>
            <a:r>
              <a:rPr lang="en-US" sz="900" dirty="0" smtClean="0"/>
              <a:t> What size wetlands are being affected? Completely random</a:t>
            </a:r>
          </a:p>
          <a:p>
            <a:pPr eaLnBrk="1" fontAlgn="auto" hangingPunct="1">
              <a:spcBef>
                <a:spcPts val="0"/>
              </a:spcBef>
              <a:spcAft>
                <a:spcPts val="0"/>
              </a:spcAft>
              <a:defRPr/>
            </a:pPr>
            <a:endParaRPr lang="en-US" sz="900" dirty="0" smtClean="0"/>
          </a:p>
          <a:p>
            <a:pPr eaLnBrk="1" fontAlgn="auto" hangingPunct="1">
              <a:spcBef>
                <a:spcPts val="0"/>
              </a:spcBef>
              <a:spcAft>
                <a:spcPts val="0"/>
              </a:spcAft>
              <a:buFont typeface="Arial" pitchFamily="34" charset="0"/>
              <a:buChar char="•"/>
              <a:defRPr/>
            </a:pPr>
            <a:r>
              <a:rPr lang="en-US" sz="900" dirty="0" smtClean="0"/>
              <a:t> What kind of road interaction? Within, adjacent? If not within, then how far away?</a:t>
            </a:r>
          </a:p>
          <a:p>
            <a:pPr eaLnBrk="1" fontAlgn="auto" hangingPunct="1">
              <a:spcBef>
                <a:spcPts val="0"/>
              </a:spcBef>
              <a:spcAft>
                <a:spcPts val="0"/>
              </a:spcAft>
              <a:defRPr/>
            </a:pPr>
            <a:endParaRPr lang="en-US" sz="900" dirty="0" smtClean="0"/>
          </a:p>
          <a:p>
            <a:pPr eaLnBrk="1" fontAlgn="auto" hangingPunct="1">
              <a:spcBef>
                <a:spcPts val="0"/>
              </a:spcBef>
              <a:spcAft>
                <a:spcPts val="0"/>
              </a:spcAft>
              <a:buFont typeface="Arial" pitchFamily="34" charset="0"/>
              <a:buChar char="•"/>
              <a:defRPr/>
            </a:pPr>
            <a:r>
              <a:rPr lang="en-US" sz="900" dirty="0" smtClean="0"/>
              <a:t> Most important of all, ultimately, is the road affecting wetland function, and which functions?. </a:t>
            </a:r>
          </a:p>
          <a:p>
            <a:pPr eaLnBrk="1" fontAlgn="auto" hangingPunct="1">
              <a:spcBef>
                <a:spcPts val="0"/>
              </a:spcBef>
              <a:spcAft>
                <a:spcPts val="0"/>
              </a:spcAft>
              <a:buFont typeface="Arial" pitchFamily="34" charset="0"/>
              <a:buChar char="•"/>
              <a:defRPr/>
            </a:pPr>
            <a:endParaRPr lang="en-US" sz="900" dirty="0" smtClean="0"/>
          </a:p>
          <a:p>
            <a:pPr eaLnBrk="1" fontAlgn="auto" hangingPunct="1">
              <a:spcBef>
                <a:spcPts val="0"/>
              </a:spcBef>
              <a:spcAft>
                <a:spcPts val="0"/>
              </a:spcAft>
              <a:buFont typeface="Arial" pitchFamily="34" charset="0"/>
              <a:buNone/>
              <a:defRPr/>
            </a:pPr>
            <a:r>
              <a:rPr lang="en-US" sz="900" dirty="0" smtClean="0"/>
              <a:t>Based on answers to these above questions, one may begin to answer the question of how roads on lands regulated by forest practices may be affecting wetland functions.</a:t>
            </a:r>
          </a:p>
        </p:txBody>
      </p:sp>
      <p:sp>
        <p:nvSpPr>
          <p:cNvPr id="235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36E60866-0300-4BE3-B3C4-B25D6D06FA97}" type="slidenum">
              <a:rPr lang="en-US" sz="1200">
                <a:latin typeface="+mn-lt"/>
              </a:rPr>
              <a:pPr algn="r">
                <a:defRPr/>
              </a:pPr>
              <a:t>5</a:t>
            </a:fld>
            <a:endParaRPr lang="en-US" sz="120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wrap="square" numCol="1" anchor="t" anchorCtr="0" compatLnSpc="1">
            <a:prstTxWarp prst="textNoShape">
              <a:avLst/>
            </a:prstTxWarp>
          </a:bodyPr>
          <a:lstStyle/>
          <a:p>
            <a:pPr eaLnBrk="1" hangingPunct="1">
              <a:lnSpc>
                <a:spcPct val="80000"/>
              </a:lnSpc>
              <a:spcBef>
                <a:spcPct val="0"/>
              </a:spcBef>
            </a:pPr>
            <a:r>
              <a:rPr lang="en-US" sz="1200" dirty="0" smtClean="0"/>
              <a:t>The strategy </a:t>
            </a:r>
            <a:r>
              <a:rPr lang="en-US" sz="1200" dirty="0" err="1" smtClean="0"/>
              <a:t>WetSAG</a:t>
            </a:r>
            <a:r>
              <a:rPr lang="en-US" sz="1200" dirty="0" smtClean="0"/>
              <a:t> adopted to address the question about no net loss is to break is it up into 2 studies – 1. a study that characterizes the interaction of roads and wetlands, and based on the results of that study, a second follow-up study that directly assesses whether no net loss of wetland functions is being achieved.</a:t>
            </a:r>
          </a:p>
          <a:p>
            <a:pPr eaLnBrk="1" hangingPunct="1">
              <a:lnSpc>
                <a:spcPct val="80000"/>
              </a:lnSpc>
              <a:spcBef>
                <a:spcPct val="0"/>
              </a:spcBef>
            </a:pPr>
            <a:endParaRPr lang="en-US" sz="1200" dirty="0" smtClean="0"/>
          </a:p>
          <a:p>
            <a:pPr eaLnBrk="1" hangingPunct="1">
              <a:lnSpc>
                <a:spcPct val="80000"/>
              </a:lnSpc>
              <a:spcBef>
                <a:spcPct val="0"/>
              </a:spcBef>
            </a:pPr>
            <a:r>
              <a:rPr lang="en-US" sz="1200" b="1" dirty="0" smtClean="0"/>
              <a:t>Statewide Survey</a:t>
            </a:r>
          </a:p>
          <a:p>
            <a:pPr eaLnBrk="1" hangingPunct="1">
              <a:lnSpc>
                <a:spcPct val="80000"/>
              </a:lnSpc>
              <a:spcBef>
                <a:spcPct val="0"/>
              </a:spcBef>
            </a:pPr>
            <a:r>
              <a:rPr lang="en-US" sz="1200" dirty="0" smtClean="0"/>
              <a:t>Can speculate at this point what those high-risk scenarios are, but </a:t>
            </a:r>
            <a:r>
              <a:rPr lang="en-US" sz="1200" dirty="0" err="1" smtClean="0"/>
              <a:t>WetSAG</a:t>
            </a:r>
            <a:r>
              <a:rPr lang="en-US" sz="1200" dirty="0" smtClean="0"/>
              <a:t> does not know whether those situations are occurring, or the frequency.</a:t>
            </a:r>
          </a:p>
          <a:p>
            <a:pPr eaLnBrk="1" hangingPunct="1">
              <a:lnSpc>
                <a:spcPct val="80000"/>
              </a:lnSpc>
              <a:spcBef>
                <a:spcPct val="0"/>
              </a:spcBef>
            </a:pPr>
            <a:endParaRPr lang="en-US" sz="1200" dirty="0" smtClean="0"/>
          </a:p>
          <a:p>
            <a:pPr eaLnBrk="1" hangingPunct="1">
              <a:lnSpc>
                <a:spcPct val="80000"/>
              </a:lnSpc>
              <a:spcBef>
                <a:spcPct val="0"/>
              </a:spcBef>
            </a:pPr>
            <a:r>
              <a:rPr lang="en-US" sz="1200" dirty="0" smtClean="0"/>
              <a:t>The goal of the first study would be to characterize and identify the types of wetlands, the types of situations that roads affect those wetlands, and the actual functions that are at risk. Which functions and road wetland interactions to invest in for follow-up research.</a:t>
            </a:r>
          </a:p>
          <a:p>
            <a:pPr eaLnBrk="1" hangingPunct="1">
              <a:lnSpc>
                <a:spcPct val="80000"/>
              </a:lnSpc>
              <a:spcBef>
                <a:spcPct val="0"/>
              </a:spcBef>
            </a:pPr>
            <a:endParaRPr lang="en-US" sz="1200" dirty="0" smtClean="0"/>
          </a:p>
          <a:p>
            <a:pPr eaLnBrk="1" hangingPunct="1">
              <a:lnSpc>
                <a:spcPct val="80000"/>
              </a:lnSpc>
              <a:spcBef>
                <a:spcPct val="0"/>
              </a:spcBef>
            </a:pPr>
            <a:r>
              <a:rPr lang="en-US" sz="1200" dirty="0" smtClean="0"/>
              <a:t>In this sense, the RWI study is a risk assessment. – because it’s not clear which functions really are at risk at this point. </a:t>
            </a:r>
          </a:p>
          <a:p>
            <a:pPr eaLnBrk="1" hangingPunct="1">
              <a:lnSpc>
                <a:spcPct val="80000"/>
              </a:lnSpc>
              <a:spcBef>
                <a:spcPct val="0"/>
              </a:spcBef>
            </a:pPr>
            <a:endParaRPr lang="en-US" sz="1200" dirty="0" smtClean="0"/>
          </a:p>
          <a:p>
            <a:pPr eaLnBrk="1" hangingPunct="1">
              <a:lnSpc>
                <a:spcPct val="80000"/>
              </a:lnSpc>
              <a:spcBef>
                <a:spcPct val="0"/>
              </a:spcBef>
            </a:pPr>
            <a:r>
              <a:rPr lang="en-US" sz="1200" dirty="0" smtClean="0"/>
              <a:t>No data being collected directly on functions, instead using ‘best professional judgment’ to assess, or extrapolate how roads may be affecting the capacity of wetlands to perform particular functions.</a:t>
            </a:r>
          </a:p>
          <a:p>
            <a:pPr eaLnBrk="1" hangingPunct="1">
              <a:lnSpc>
                <a:spcPct val="80000"/>
              </a:lnSpc>
              <a:spcBef>
                <a:spcPct val="0"/>
              </a:spcBef>
            </a:pPr>
            <a:r>
              <a:rPr lang="en-US" sz="1200" dirty="0" smtClean="0"/>
              <a:t> </a:t>
            </a:r>
          </a:p>
          <a:p>
            <a:pPr eaLnBrk="1" hangingPunct="1">
              <a:lnSpc>
                <a:spcPct val="80000"/>
              </a:lnSpc>
              <a:spcBef>
                <a:spcPct val="0"/>
              </a:spcBef>
            </a:pPr>
            <a:r>
              <a:rPr lang="en-US" sz="1200" b="1" dirty="0" smtClean="0"/>
              <a:t>Function Study</a:t>
            </a:r>
          </a:p>
          <a:p>
            <a:pPr eaLnBrk="1" hangingPunct="1">
              <a:lnSpc>
                <a:spcPct val="80000"/>
              </a:lnSpc>
              <a:spcBef>
                <a:spcPct val="0"/>
              </a:spcBef>
            </a:pPr>
            <a:r>
              <a:rPr lang="en-US" sz="1200" dirty="0" smtClean="0"/>
              <a:t>Intensive, focused more on specific functions and specific road/wetland interactions. Less speculative, more empirical; less categorical, more continuous.</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8ED653-D3F0-4AAB-B9A1-F60671CF0A05}"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Currently, </a:t>
            </a:r>
            <a:r>
              <a:rPr lang="en-US" dirty="0" err="1" smtClean="0"/>
              <a:t>WetSAG</a:t>
            </a:r>
            <a:r>
              <a:rPr lang="en-US" dirty="0" smtClean="0"/>
              <a:t> is just working on the RWI Study.</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err="1" smtClean="0"/>
              <a:t>WetSAG</a:t>
            </a:r>
            <a:r>
              <a:rPr lang="en-US" dirty="0" smtClean="0"/>
              <a:t> then had to decide how to design a study to characterize how of Forest Roads interact and affect Wetlands, which is no easy task in and of itself.</a:t>
            </a:r>
          </a:p>
          <a:p>
            <a:pPr eaLnBrk="1" fontAlgn="auto" hangingPunct="1">
              <a:spcBef>
                <a:spcPts val="0"/>
              </a:spcBef>
              <a:spcAft>
                <a:spcPts val="0"/>
              </a:spcAft>
              <a:defRPr/>
            </a:pPr>
            <a:r>
              <a:rPr lang="en-US" dirty="0" smtClean="0"/>
              <a:t>Design from scratch, could not find similar study in literature</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Other methods look at wetland current conditions in a regulatory context to determine what level of protection a wetland should be given, or what functions need to replaced/enhanced when designing or mitigation plans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err="1" smtClean="0"/>
              <a:t>WetSAG</a:t>
            </a:r>
            <a:r>
              <a:rPr lang="en-US" dirty="0" smtClean="0"/>
              <a:t> instead has to determine how a forest road has already affected wetland conditions. The road has been built. The mitigation sequence was followed according to the rules. The effectiveness question then is, Has there been a loss of wetland function?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The forest road is like a ‘treatment,’ and how that affects wetland conditions (and ultimately functions) is like the ‘result’.</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Additionally , most research has been done on road and wetland interactions in an urban or rural development context, typically looking at how paved roads or other permanent developments may affect wetland conditions. </a:t>
            </a:r>
            <a:r>
              <a:rPr lang="en-US" dirty="0" err="1" smtClean="0"/>
              <a:t>WetSAG</a:t>
            </a:r>
            <a:r>
              <a:rPr lang="en-US" dirty="0" smtClean="0"/>
              <a:t> is in the forested landscape determining how forest roads may be affecting wetland conditions and functions.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First idea: Paired treatment – reference design – DOE feedback: too much natural variability between wetlands</a:t>
            </a:r>
          </a:p>
          <a:p>
            <a:pPr eaLnBrk="1" fontAlgn="auto" hangingPunct="1">
              <a:spcBef>
                <a:spcPts val="0"/>
              </a:spcBef>
              <a:spcAft>
                <a:spcPts val="0"/>
              </a:spcAft>
              <a:defRPr/>
            </a:pPr>
            <a:r>
              <a:rPr lang="en-US" dirty="0" smtClean="0"/>
              <a:t>Second idea: Before/after design – Minimum 3 years to implement, Only observe affects up to the number of post-treatment years</a:t>
            </a:r>
          </a:p>
          <a:p>
            <a:pPr eaLnBrk="1" fontAlgn="auto" hangingPunct="1">
              <a:spcBef>
                <a:spcPts val="0"/>
              </a:spcBef>
              <a:spcAft>
                <a:spcPts val="0"/>
              </a:spcAft>
              <a:defRPr/>
            </a:pPr>
            <a:r>
              <a:rPr lang="en-US" dirty="0" smtClean="0"/>
              <a:t>Third idea: Retrospective design – No baseline data</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1B94A5-1993-4F64-85D9-7378C1B654BE}"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WetSAG selected the retrospective study design</a:t>
            </a:r>
          </a:p>
          <a:p>
            <a:pPr eaLnBrk="1" hangingPunct="1">
              <a:spcBef>
                <a:spcPct val="0"/>
              </a:spcBef>
            </a:pPr>
            <a:r>
              <a:rPr lang="en-US" smtClean="0"/>
              <a:t>Considered problems associated with the other designs as too big to overcome, potentially could make the retrospective work to meet the objectives of the RWI study.</a:t>
            </a:r>
          </a:p>
          <a:p>
            <a:pPr eaLnBrk="1" hangingPunct="1">
              <a:spcBef>
                <a:spcPct val="0"/>
              </a:spcBef>
            </a:pPr>
            <a:r>
              <a:rPr lang="en-US" smtClean="0"/>
              <a:t>Developed 2 strata based on time since construction, all potential sites post-2003.</a:t>
            </a:r>
          </a:p>
          <a:p>
            <a:pPr eaLnBrk="1" hangingPunct="1">
              <a:spcBef>
                <a:spcPct val="0"/>
              </a:spcBef>
            </a:pPr>
            <a:r>
              <a:rPr lang="en-US" smtClean="0"/>
              <a:t>Developed draft methods incorporating elements from the DOE wetlands rating system. Also elements of the DOE functional assessment methods.</a:t>
            </a:r>
          </a:p>
          <a:p>
            <a:pPr eaLnBrk="1" hangingPunct="1">
              <a:spcBef>
                <a:spcPct val="0"/>
              </a:spcBef>
            </a:pPr>
            <a:endParaRPr lang="en-US" smtClean="0"/>
          </a:p>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14FDD5-071E-4912-A382-B01205E8959B}"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Need to address the ‘so what?’ question. WetSAG still needs a way to determine if and how a road has affected a wetland…</a:t>
            </a:r>
          </a:p>
          <a:p>
            <a:pPr eaLnBrk="1" hangingPunct="1">
              <a:spcBef>
                <a:spcPct val="0"/>
              </a:spcBef>
            </a:pPr>
            <a:endParaRPr lang="en-US" smtClean="0"/>
          </a:p>
          <a:p>
            <a:pPr eaLnBrk="1" hangingPunct="1">
              <a:spcBef>
                <a:spcPct val="0"/>
              </a:spcBef>
            </a:pPr>
            <a:r>
              <a:rPr lang="en-US" smtClean="0"/>
              <a:t>Is there evidence that the condition of the wetland has changed in response to road construction and maintenance?</a:t>
            </a:r>
          </a:p>
          <a:p>
            <a:pPr eaLnBrk="1" hangingPunct="1">
              <a:spcBef>
                <a:spcPct val="0"/>
              </a:spcBef>
            </a:pPr>
            <a:r>
              <a:rPr lang="en-US" smtClean="0"/>
              <a:t>Road in wetland = high probability of change to wetland area.</a:t>
            </a:r>
          </a:p>
          <a:p>
            <a:pPr eaLnBrk="1" hangingPunct="1">
              <a:spcBef>
                <a:spcPct val="0"/>
              </a:spcBef>
            </a:pPr>
            <a:r>
              <a:rPr lang="en-US" smtClean="0"/>
              <a:t>Same with culvert replacement, or ditch. Other changes more subtle.</a:t>
            </a:r>
          </a:p>
          <a:p>
            <a:pPr eaLnBrk="1" hangingPunct="1">
              <a:spcBef>
                <a:spcPct val="0"/>
              </a:spcBef>
            </a:pPr>
            <a:r>
              <a:rPr lang="en-US" smtClean="0"/>
              <a:t>What is the likelihood that indicator represents potential change to a wetland function?</a:t>
            </a:r>
          </a:p>
          <a:p>
            <a:pPr eaLnBrk="1" hangingPunct="1">
              <a:spcBef>
                <a:spcPct val="0"/>
              </a:spcBef>
            </a:pPr>
            <a:r>
              <a:rPr lang="en-US" smtClean="0"/>
              <a:t>Not quantifying changes to wetland function, just describing potential risks to wetland functions!</a:t>
            </a:r>
          </a:p>
          <a:p>
            <a:pPr eaLnBrk="1" hangingPunct="1">
              <a:spcBef>
                <a:spcPct val="0"/>
              </a:spcBef>
            </a:pPr>
            <a:endParaRPr lang="en-US" smtClean="0"/>
          </a:p>
          <a:p>
            <a:pPr eaLnBrk="1" hangingPunct="1">
              <a:spcBef>
                <a:spcPct val="0"/>
              </a:spcBef>
            </a:pPr>
            <a:r>
              <a:rPr lang="en-US" smtClean="0"/>
              <a:t>Issues:</a:t>
            </a:r>
          </a:p>
          <a:p>
            <a:pPr eaLnBrk="1" hangingPunct="1">
              <a:spcBef>
                <a:spcPct val="0"/>
              </a:spcBef>
            </a:pPr>
            <a:r>
              <a:rPr lang="en-US" smtClean="0"/>
              <a:t>How reliable are these methods?</a:t>
            </a:r>
          </a:p>
          <a:p>
            <a:pPr eaLnBrk="1" hangingPunct="1">
              <a:spcBef>
                <a:spcPct val="0"/>
              </a:spcBef>
            </a:pPr>
            <a:r>
              <a:rPr lang="en-US" smtClean="0"/>
              <a:t>Which metrics can be reliably and consistently measured?</a:t>
            </a:r>
          </a:p>
          <a:p>
            <a:pPr eaLnBrk="1" hangingPunct="1">
              <a:spcBef>
                <a:spcPct val="0"/>
              </a:spcBef>
            </a:pPr>
            <a:r>
              <a:rPr lang="en-US" smtClean="0"/>
              <a:t>Given that the metrics </a:t>
            </a:r>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D174CB-A0BF-4320-B7E3-85D5480B5B99}"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fld id="{CB7F0B7F-B4E2-4107-8B9F-1A37B92215E4}" type="datetimeFigureOut">
              <a:rPr lang="en-US"/>
              <a:pPr>
                <a:defRPr/>
              </a:pPr>
              <a:t>8/3/2010</a:t>
            </a:fld>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4048704A-883A-4323-8F8B-384E8F14225A}"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A04F19C3-03AF-4FEF-AE29-2F7AE49FCCAB}" type="datetimeFigureOut">
              <a:rPr lang="en-US"/>
              <a:pPr>
                <a:defRPr/>
              </a:pPr>
              <a:t>8/3/2010</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7DE7DFFD-A173-4459-A74E-DB7ED6CC586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fld id="{5DD8D7E5-17E8-4EBB-9247-7AD39EB40CC5}" type="datetimeFigureOut">
              <a:rPr lang="en-US"/>
              <a:pPr>
                <a:defRPr/>
              </a:pPr>
              <a:t>8/3/2010</a:t>
            </a:fld>
            <a:endParaRPr lang="en-US"/>
          </a:p>
        </p:txBody>
      </p:sp>
      <p:sp>
        <p:nvSpPr>
          <p:cNvPr id="6" name="Slide Number Placeholder 22"/>
          <p:cNvSpPr>
            <a:spLocks noGrp="1"/>
          </p:cNvSpPr>
          <p:nvPr>
            <p:ph type="sldNum" sz="quarter" idx="12"/>
          </p:nvPr>
        </p:nvSpPr>
        <p:spPr/>
        <p:txBody>
          <a:bodyPr/>
          <a:lstStyle>
            <a:lvl1pPr>
              <a:defRPr/>
            </a:lvl1pPr>
          </a:lstStyle>
          <a:p>
            <a:pPr>
              <a:defRPr/>
            </a:pPr>
            <a:fld id="{36F2544C-8574-4048-9302-697C242D324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fld id="{6907455B-D158-4148-8FA6-7FB70DAE3A89}" type="datetimeFigureOut">
              <a:rPr lang="en-US"/>
              <a:pPr>
                <a:defRPr/>
              </a:pPr>
              <a:t>8/3/2010</a:t>
            </a:fld>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088A7585-F289-4E43-A49C-928829DA33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fld id="{13A5108F-BCF3-4048-B23C-8F44F8ED3A08}" type="datetimeFigureOut">
              <a:rPr lang="en-US"/>
              <a:pPr>
                <a:defRPr/>
              </a:pPr>
              <a:t>8/3/2010</a:t>
            </a:fld>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D89308DF-9340-43E1-9311-AD3FF06C3B1E}"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9"/>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fld id="{1058D2D0-35A3-43EE-920C-3980982F71CE}" type="datetimeFigureOut">
              <a:rPr lang="en-US"/>
              <a:pPr>
                <a:defRPr/>
              </a:pPr>
              <a:t>8/3/2010</a:t>
            </a:fld>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FBC10C7C-F290-4E8A-9211-450A258352F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9"/>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8" name="Rectangle 10"/>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fld id="{A3B34CF8-7EFB-49D5-AC77-430F081A9E4F}" type="datetimeFigureOut">
              <a:rPr lang="en-US"/>
              <a:pPr>
                <a:defRPr/>
              </a:pPr>
              <a:t>8/3/2010</a:t>
            </a:fld>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8A9BB102-D984-4E5B-A8A0-FCC1CD507B4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6"/>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fld id="{96F7DAC5-8000-4E8E-A8FB-4118E182EB49}" type="datetimeFigureOut">
              <a:rPr lang="en-US"/>
              <a:pPr>
                <a:defRPr/>
              </a:pPr>
              <a:t>8/3/2010</a:t>
            </a:fld>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78A37CCC-DCF3-4483-8B64-9029A2B6B9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fld id="{F22F5CA3-7FF2-4033-93D4-96F51EB23EF3}" type="datetimeFigureOut">
              <a:rPr lang="en-US"/>
              <a:pPr>
                <a:defRPr/>
              </a:pPr>
              <a:t>8/3/2010</a:t>
            </a:fld>
            <a:endParaRPr lang="en-US"/>
          </a:p>
        </p:txBody>
      </p:sp>
      <p:sp>
        <p:nvSpPr>
          <p:cNvPr id="4" name="Slide Number Placeholder 22"/>
          <p:cNvSpPr>
            <a:spLocks noGrp="1"/>
          </p:cNvSpPr>
          <p:nvPr>
            <p:ph type="sldNum" sz="quarter" idx="12"/>
          </p:nvPr>
        </p:nvSpPr>
        <p:spPr/>
        <p:txBody>
          <a:bodyPr/>
          <a:lstStyle>
            <a:lvl1pPr>
              <a:defRPr/>
            </a:lvl1pPr>
          </a:lstStyle>
          <a:p>
            <a:pPr>
              <a:defRPr/>
            </a:pPr>
            <a:fld id="{86FCEA12-3762-45A1-95D6-FF6D0F56A0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fld id="{1DAE18FA-9333-4918-862A-4A9FD90706FE}" type="datetimeFigureOut">
              <a:rPr lang="en-US"/>
              <a:pPr>
                <a:defRPr/>
              </a:pPr>
              <a:t>8/3/2010</a:t>
            </a:fld>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4747C587-C0C8-46DF-8C5B-98474739DEF8}"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fld id="{89C62035-B1FC-48E0-A19C-0C24BA59E548}" type="datetimeFigureOut">
              <a:rPr lang="en-US"/>
              <a:pPr>
                <a:defRPr/>
              </a:pPr>
              <a:t>8/3/2010</a:t>
            </a:fld>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32E6B3D5-2165-4039-8969-A84B8EDF85B7}"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fontAlgn="auto" latinLnBrk="0" hangingPunct="1">
              <a:spcBef>
                <a:spcPts val="0"/>
              </a:spcBef>
              <a:spcAft>
                <a:spcPts val="0"/>
              </a:spcAft>
              <a:defRPr kumimoji="0" sz="1300">
                <a:solidFill>
                  <a:schemeClr val="bg2">
                    <a:tint val="60000"/>
                    <a:satMod val="155000"/>
                  </a:schemeClr>
                </a:solidFill>
                <a:latin typeface="+mn-lt"/>
              </a:defRPr>
            </a:lvl1pPr>
            <a:extLst/>
          </a:lstStyle>
          <a:p>
            <a:pPr>
              <a:defRPr/>
            </a:pPr>
            <a:fld id="{B7070C6B-79F2-4B09-AF47-F209A4D37022}" type="datetimeFigureOut">
              <a:rPr lang="en-US"/>
              <a:pPr>
                <a:defRPr/>
              </a:pPr>
              <a:t>8/3/2010</a:t>
            </a:fld>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fontAlgn="auto" latinLnBrk="0" hangingPunct="1">
              <a:spcBef>
                <a:spcPts val="0"/>
              </a:spcBef>
              <a:spcAft>
                <a:spcPts val="0"/>
              </a:spcAft>
              <a:defRPr kumimoji="0" sz="1600">
                <a:solidFill>
                  <a:schemeClr val="tx2">
                    <a:shade val="90000"/>
                  </a:schemeClr>
                </a:solidFill>
                <a:effectLst/>
                <a:latin typeface="+mn-lt"/>
              </a:defRPr>
            </a:lvl1pPr>
            <a:extLst/>
          </a:lstStyle>
          <a:p>
            <a:pPr>
              <a:defRPr/>
            </a:pPr>
            <a:fld id="{EC8B3EE5-FFC4-4237-B90D-80774C468B91}"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03" r:id="rId7"/>
    <p:sldLayoutId id="2147484110" r:id="rId8"/>
    <p:sldLayoutId id="2147484111" r:id="rId9"/>
    <p:sldLayoutId id="2147484102" r:id="rId10"/>
    <p:sldLayoutId id="2147484101"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90600"/>
            <a:ext cx="7772400" cy="1470025"/>
          </a:xfrm>
        </p:spPr>
        <p:txBody>
          <a:bodyPr>
            <a:normAutofit fontScale="90000"/>
          </a:bodyPr>
          <a:lstStyle/>
          <a:p>
            <a:pPr indent="0" eaLnBrk="1" fontAlgn="auto" hangingPunct="1">
              <a:spcAft>
                <a:spcPts val="0"/>
              </a:spcAft>
              <a:defRPr/>
            </a:pPr>
            <a:r>
              <a:rPr lang="en-US" dirty="0" smtClean="0">
                <a:solidFill>
                  <a:schemeClr val="tx2">
                    <a:tint val="100000"/>
                    <a:shade val="90000"/>
                    <a:satMod val="250000"/>
                    <a:alpha val="100000"/>
                  </a:schemeClr>
                </a:solidFill>
              </a:rPr>
              <a:t>Wetland Mitigation Program Overview</a:t>
            </a:r>
            <a:endParaRPr lang="en-US" dirty="0">
              <a:solidFill>
                <a:schemeClr val="tx2">
                  <a:tint val="100000"/>
                  <a:shade val="90000"/>
                  <a:satMod val="250000"/>
                  <a:alpha val="100000"/>
                </a:schemeClr>
              </a:solidFill>
            </a:endParaRPr>
          </a:p>
        </p:txBody>
      </p:sp>
      <p:sp>
        <p:nvSpPr>
          <p:cNvPr id="3" name="Subtitle 2"/>
          <p:cNvSpPr>
            <a:spLocks noGrp="1"/>
          </p:cNvSpPr>
          <p:nvPr>
            <p:ph type="subTitle" idx="1"/>
          </p:nvPr>
        </p:nvSpPr>
        <p:spPr>
          <a:xfrm>
            <a:off x="1524000" y="2590800"/>
            <a:ext cx="6400800" cy="2286000"/>
          </a:xfrm>
        </p:spPr>
        <p:txBody>
          <a:bodyPr>
            <a:normAutofit fontScale="77500" lnSpcReduction="20000"/>
          </a:bodyPr>
          <a:lstStyle/>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endParaRPr lang="en-US" dirty="0" smtClean="0"/>
          </a:p>
          <a:p>
            <a:pPr eaLnBrk="1" fontAlgn="auto" hangingPunct="1">
              <a:spcAft>
                <a:spcPts val="0"/>
              </a:spcAft>
              <a:buFont typeface="Wingdings 2"/>
              <a:buNone/>
              <a:defRPr/>
            </a:pPr>
            <a:r>
              <a:rPr lang="en-US" dirty="0" smtClean="0"/>
              <a:t>Ash Roorbach</a:t>
            </a:r>
          </a:p>
          <a:p>
            <a:pPr eaLnBrk="1" fontAlgn="auto" hangingPunct="1">
              <a:spcAft>
                <a:spcPts val="0"/>
              </a:spcAft>
              <a:buFont typeface="Wingdings 2"/>
              <a:buNone/>
              <a:defRPr/>
            </a:pPr>
            <a:r>
              <a:rPr lang="en-US" dirty="0" smtClean="0"/>
              <a:t>CMER Riparian Ecologist</a:t>
            </a:r>
          </a:p>
          <a:p>
            <a:pPr eaLnBrk="1" fontAlgn="auto" hangingPunct="1">
              <a:spcAft>
                <a:spcPts val="0"/>
              </a:spcAft>
              <a:buFont typeface="Wingdings 2"/>
              <a:buNone/>
              <a:defRPr/>
            </a:pPr>
            <a:r>
              <a:rPr lang="en-US" dirty="0" smtClean="0"/>
              <a:t>CMER Monthly Meeting, July 27, 2010</a:t>
            </a:r>
          </a:p>
          <a:p>
            <a:pPr eaLnBrk="1" fontAlgn="auto" hangingPunct="1">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sz="3400" b="1" dirty="0" smtClean="0">
                <a:solidFill>
                  <a:schemeClr val="tx2">
                    <a:tint val="100000"/>
                    <a:shade val="90000"/>
                    <a:satMod val="250000"/>
                    <a:alpha val="100000"/>
                  </a:schemeClr>
                </a:solidFill>
              </a:rPr>
              <a:t>Roads and Wetlands Interaction Study</a:t>
            </a:r>
            <a:endParaRPr lang="en-US" sz="34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447800"/>
            <a:ext cx="8229600" cy="5105400"/>
          </a:xfrm>
        </p:spPr>
        <p:txBody>
          <a:bodyPr>
            <a:normAutofit lnSpcReduction="10000"/>
          </a:bodyPr>
          <a:lstStyle/>
          <a:p>
            <a:pPr marL="635000" indent="-12700" defTabSz="1028700" eaLnBrk="1" fontAlgn="auto" hangingPunct="1">
              <a:spcBef>
                <a:spcPts val="0"/>
              </a:spcBef>
              <a:spcAft>
                <a:spcPts val="0"/>
              </a:spcAft>
              <a:buFont typeface="Wingdings 2"/>
              <a:buNone/>
              <a:defRPr/>
            </a:pPr>
            <a:r>
              <a:rPr lang="en-US" sz="3600" dirty="0" smtClean="0"/>
              <a:t>Pilot Study </a:t>
            </a:r>
            <a:r>
              <a:rPr lang="en-US" dirty="0" smtClean="0"/>
              <a:t>(DNR Olympic Region)</a:t>
            </a:r>
          </a:p>
          <a:p>
            <a:pPr marL="914400" indent="-279400" eaLnBrk="1" fontAlgn="auto" hangingPunct="1">
              <a:spcBef>
                <a:spcPts val="0"/>
              </a:spcBef>
              <a:spcAft>
                <a:spcPts val="0"/>
              </a:spcAft>
              <a:buFont typeface="Wingdings 2"/>
              <a:buChar char=""/>
              <a:defRPr/>
            </a:pPr>
            <a:r>
              <a:rPr lang="en-US" sz="2800" dirty="0" smtClean="0"/>
              <a:t>Data collection methods </a:t>
            </a:r>
          </a:p>
          <a:p>
            <a:pPr marL="914400" indent="-279400" eaLnBrk="1" fontAlgn="auto" hangingPunct="1">
              <a:spcBef>
                <a:spcPts val="0"/>
              </a:spcBef>
              <a:spcAft>
                <a:spcPts val="0"/>
              </a:spcAft>
              <a:buFont typeface="Wingdings 2"/>
              <a:buChar char=""/>
              <a:defRPr/>
            </a:pPr>
            <a:r>
              <a:rPr lang="en-US" sz="2800" dirty="0" smtClean="0"/>
              <a:t>Analytical procedures</a:t>
            </a:r>
          </a:p>
          <a:p>
            <a:pPr marL="914400" indent="-279400" eaLnBrk="1" fontAlgn="auto" hangingPunct="1">
              <a:spcBef>
                <a:spcPts val="0"/>
              </a:spcBef>
              <a:spcAft>
                <a:spcPts val="0"/>
              </a:spcAft>
              <a:buFont typeface="Wingdings 2"/>
              <a:buChar char=""/>
              <a:defRPr/>
            </a:pPr>
            <a:r>
              <a:rPr lang="en-US" sz="2800" dirty="0" smtClean="0"/>
              <a:t>Site selection methods (including map accuracy)</a:t>
            </a:r>
          </a:p>
          <a:p>
            <a:pPr marL="914400" indent="-279400" eaLnBrk="1" fontAlgn="auto" hangingPunct="1">
              <a:spcBef>
                <a:spcPts val="0"/>
              </a:spcBef>
              <a:spcAft>
                <a:spcPts val="0"/>
              </a:spcAft>
              <a:buFont typeface="Wingdings 2"/>
              <a:buChar char=""/>
              <a:defRPr/>
            </a:pPr>
            <a:r>
              <a:rPr lang="en-US" sz="2800" dirty="0" smtClean="0"/>
              <a:t>Sample size</a:t>
            </a:r>
          </a:p>
          <a:p>
            <a:pPr marL="914400" indent="-279400" eaLnBrk="1" fontAlgn="auto" hangingPunct="1">
              <a:spcBef>
                <a:spcPts val="0"/>
              </a:spcBef>
              <a:spcAft>
                <a:spcPts val="0"/>
              </a:spcAft>
              <a:buFont typeface="Wingdings 2"/>
              <a:buChar char=""/>
              <a:defRPr/>
            </a:pPr>
            <a:r>
              <a:rPr lang="en-US" sz="2800" dirty="0" smtClean="0"/>
              <a:t>Costs</a:t>
            </a:r>
          </a:p>
          <a:p>
            <a:pPr marL="914400" indent="-279400" eaLnBrk="1" fontAlgn="auto" hangingPunct="1">
              <a:spcBef>
                <a:spcPts val="0"/>
              </a:spcBef>
              <a:spcAft>
                <a:spcPts val="0"/>
              </a:spcAft>
              <a:buFont typeface="Wingdings 2"/>
              <a:buChar char=""/>
              <a:defRPr/>
            </a:pPr>
            <a:r>
              <a:rPr lang="en-US" sz="2800" dirty="0" smtClean="0"/>
              <a:t>Useable data</a:t>
            </a:r>
          </a:p>
          <a:p>
            <a:pPr marL="635000" indent="-12700" defTabSz="1028700" eaLnBrk="1" fontAlgn="auto" hangingPunct="1">
              <a:spcBef>
                <a:spcPts val="0"/>
              </a:spcBef>
              <a:spcAft>
                <a:spcPts val="0"/>
              </a:spcAft>
              <a:buFont typeface="Wingdings 2"/>
              <a:buNone/>
              <a:defRPr/>
            </a:pPr>
            <a:endParaRPr lang="en-US" sz="1200" dirty="0" smtClean="0"/>
          </a:p>
          <a:p>
            <a:pPr marL="635000" indent="-12700" defTabSz="1028700" eaLnBrk="1" fontAlgn="auto" hangingPunct="1">
              <a:spcBef>
                <a:spcPts val="0"/>
              </a:spcBef>
              <a:spcAft>
                <a:spcPts val="0"/>
              </a:spcAft>
              <a:buFont typeface="Wingdings 2"/>
              <a:buNone/>
              <a:defRPr/>
            </a:pPr>
            <a:r>
              <a:rPr lang="en-US" sz="3600" dirty="0" smtClean="0"/>
              <a:t>Policy action to date: </a:t>
            </a:r>
          </a:p>
          <a:p>
            <a:pPr marL="635000" indent="-12700" defTabSz="1028700" eaLnBrk="1" fontAlgn="auto" hangingPunct="1">
              <a:spcBef>
                <a:spcPts val="0"/>
              </a:spcBef>
              <a:spcAft>
                <a:spcPts val="0"/>
              </a:spcAft>
              <a:buFont typeface="Wingdings 2"/>
              <a:buNone/>
              <a:defRPr/>
            </a:pPr>
            <a:r>
              <a:rPr lang="en-US" sz="2800" dirty="0" smtClean="0"/>
              <a:t>Approved $150,000 </a:t>
            </a:r>
            <a:r>
              <a:rPr lang="en-US" sz="2800" dirty="0" err="1" smtClean="0"/>
              <a:t>fy</a:t>
            </a:r>
            <a:r>
              <a:rPr lang="en-US" sz="2800" dirty="0" smtClean="0"/>
              <a:t> 2011</a:t>
            </a:r>
          </a:p>
          <a:p>
            <a:pPr marL="635000" indent="-12700" defTabSz="1028700" eaLnBrk="1" fontAlgn="auto" hangingPunct="1">
              <a:spcBef>
                <a:spcPts val="0"/>
              </a:spcBef>
              <a:spcAft>
                <a:spcPts val="0"/>
              </a:spcAft>
              <a:buFont typeface="Wingdings 2"/>
              <a:buNone/>
              <a:defRPr/>
            </a:pPr>
            <a:r>
              <a:rPr lang="en-US" sz="2800" dirty="0" smtClean="0"/>
              <a:t>Budgeted $157,000 </a:t>
            </a:r>
            <a:r>
              <a:rPr lang="en-US" sz="2800" dirty="0" err="1" smtClean="0"/>
              <a:t>fy</a:t>
            </a:r>
            <a:r>
              <a:rPr lang="en-US" sz="2800" dirty="0" smtClean="0"/>
              <a:t> 2012</a:t>
            </a:r>
          </a:p>
          <a:p>
            <a:pPr eaLnBrk="1" fontAlgn="auto" hangingPunct="1">
              <a:spcBef>
                <a:spcPts val="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Post Pilot Study Steps</a:t>
            </a:r>
            <a:endParaRPr lang="en-US" sz="3600" b="1" dirty="0">
              <a:solidFill>
                <a:schemeClr val="tx2">
                  <a:tint val="100000"/>
                  <a:shade val="90000"/>
                  <a:satMod val="250000"/>
                  <a:alpha val="100000"/>
                </a:schemeClr>
              </a:solidFill>
            </a:endParaRPr>
          </a:p>
        </p:txBody>
      </p:sp>
      <p:sp>
        <p:nvSpPr>
          <p:cNvPr id="32770" name="Content Placeholder 2"/>
          <p:cNvSpPr>
            <a:spLocks noGrp="1"/>
          </p:cNvSpPr>
          <p:nvPr>
            <p:ph idx="1"/>
          </p:nvPr>
        </p:nvSpPr>
        <p:spPr>
          <a:xfrm>
            <a:off x="457200" y="1600200"/>
            <a:ext cx="8229600" cy="4724400"/>
          </a:xfrm>
        </p:spPr>
        <p:txBody>
          <a:bodyPr/>
          <a:lstStyle/>
          <a:p>
            <a:pPr marL="514350" indent="-514350" eaLnBrk="1" hangingPunct="1">
              <a:lnSpc>
                <a:spcPct val="90000"/>
              </a:lnSpc>
              <a:buFont typeface="Rockwell" pitchFamily="18" charset="0"/>
              <a:buAutoNum type="arabicPeriod"/>
            </a:pPr>
            <a:r>
              <a:rPr lang="en-US" dirty="0" smtClean="0"/>
              <a:t>CMER review and discussion of pilot study results.</a:t>
            </a:r>
          </a:p>
          <a:p>
            <a:pPr marL="514350" indent="-514350" eaLnBrk="1" hangingPunct="1">
              <a:lnSpc>
                <a:spcPct val="90000"/>
              </a:lnSpc>
              <a:spcBef>
                <a:spcPts val="1200"/>
              </a:spcBef>
              <a:buFont typeface="Rockwell" pitchFamily="18" charset="0"/>
              <a:buAutoNum type="arabicPeriod"/>
            </a:pPr>
            <a:r>
              <a:rPr lang="en-US" dirty="0" smtClean="0"/>
              <a:t>Plan and implement statewide ‘Roads and Wetlands Interaction’ study.</a:t>
            </a:r>
          </a:p>
          <a:p>
            <a:pPr marL="514350" indent="-514350" eaLnBrk="1" hangingPunct="1">
              <a:lnSpc>
                <a:spcPct val="90000"/>
              </a:lnSpc>
              <a:spcBef>
                <a:spcPts val="1200"/>
              </a:spcBef>
              <a:buFont typeface="Rockwell" pitchFamily="18" charset="0"/>
              <a:buAutoNum type="arabicPeriod"/>
            </a:pPr>
            <a:r>
              <a:rPr lang="en-US" dirty="0" smtClean="0"/>
              <a:t>Scope and design Function Study to directly investigate road effects on wetland functions.</a:t>
            </a:r>
          </a:p>
          <a:p>
            <a:pPr marL="1022350" indent="-514350" eaLnBrk="1" hangingPunct="1">
              <a:lnSpc>
                <a:spcPct val="90000"/>
              </a:lnSpc>
              <a:spcBef>
                <a:spcPts val="600"/>
              </a:spcBef>
            </a:pPr>
            <a:r>
              <a:rPr lang="en-US" sz="2600" dirty="0" smtClean="0"/>
              <a:t>Prioritized wetland functions</a:t>
            </a:r>
          </a:p>
          <a:p>
            <a:pPr marL="1022350" indent="-514350" eaLnBrk="1" hangingPunct="1">
              <a:lnSpc>
                <a:spcPct val="90000"/>
              </a:lnSpc>
              <a:spcBef>
                <a:spcPts val="600"/>
              </a:spcBef>
            </a:pPr>
            <a:r>
              <a:rPr lang="en-US" sz="2600" dirty="0" smtClean="0"/>
              <a:t>Before/after design? Controlled treatment?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sz="3400" b="1" dirty="0" smtClean="0">
                <a:solidFill>
                  <a:schemeClr val="tx2">
                    <a:tint val="100000"/>
                    <a:shade val="90000"/>
                    <a:satMod val="250000"/>
                    <a:alpha val="100000"/>
                  </a:schemeClr>
                </a:solidFill>
              </a:rPr>
              <a:t>Where are we now?</a:t>
            </a:r>
            <a:endParaRPr lang="en-US" sz="34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00200"/>
            <a:ext cx="8229600" cy="5029200"/>
          </a:xfrm>
        </p:spPr>
        <p:txBody>
          <a:bodyPr>
            <a:normAutofit fontScale="25000" lnSpcReduction="20000"/>
          </a:bodyPr>
          <a:lstStyle/>
          <a:p>
            <a:pPr eaLnBrk="1" fontAlgn="auto" hangingPunct="1">
              <a:spcBef>
                <a:spcPts val="1200"/>
              </a:spcBef>
              <a:spcAft>
                <a:spcPts val="0"/>
              </a:spcAft>
              <a:buFont typeface="Wingdings 2"/>
              <a:buChar char=""/>
              <a:defRPr/>
            </a:pPr>
            <a:r>
              <a:rPr lang="en-US" sz="9600" dirty="0" smtClean="0"/>
              <a:t>Pilot Study Plan reviewed by </a:t>
            </a:r>
            <a:r>
              <a:rPr lang="en-US" sz="9600" dirty="0" err="1" smtClean="0"/>
              <a:t>WetSAG</a:t>
            </a:r>
            <a:endParaRPr lang="en-US" sz="9600" dirty="0" smtClean="0"/>
          </a:p>
          <a:p>
            <a:pPr eaLnBrk="1" fontAlgn="auto" hangingPunct="1">
              <a:spcBef>
                <a:spcPts val="0"/>
              </a:spcBef>
              <a:spcAft>
                <a:spcPts val="0"/>
              </a:spcAft>
              <a:buFont typeface="Wingdings 2"/>
              <a:buChar char=""/>
              <a:defRPr/>
            </a:pPr>
            <a:r>
              <a:rPr lang="en-US" sz="9600" dirty="0" smtClean="0"/>
              <a:t>Pilot Study Plan in CMER review (seen 2 drafts)</a:t>
            </a:r>
          </a:p>
          <a:p>
            <a:pPr eaLnBrk="1" fontAlgn="auto" hangingPunct="1">
              <a:spcBef>
                <a:spcPts val="1800"/>
              </a:spcBef>
              <a:spcAft>
                <a:spcPts val="0"/>
              </a:spcAft>
              <a:buFont typeface="Wingdings 2"/>
              <a:buNone/>
              <a:defRPr/>
            </a:pPr>
            <a:r>
              <a:rPr lang="en-US" sz="9800" u="sng" dirty="0" smtClean="0"/>
              <a:t>Discussion at May 2010 CMER meeting:</a:t>
            </a:r>
          </a:p>
          <a:p>
            <a:pPr eaLnBrk="1" fontAlgn="auto" hangingPunct="1">
              <a:spcBef>
                <a:spcPts val="600"/>
              </a:spcBef>
              <a:spcAft>
                <a:spcPts val="0"/>
              </a:spcAft>
              <a:buFont typeface="+mj-lt"/>
              <a:buAutoNum type="arabicPeriod"/>
              <a:defRPr/>
            </a:pPr>
            <a:r>
              <a:rPr lang="en-US" sz="9600" dirty="0" smtClean="0"/>
              <a:t>Finish addressing CMER comments on 2nd draft of Pilot Study Plan.</a:t>
            </a:r>
          </a:p>
          <a:p>
            <a:pPr eaLnBrk="1" fontAlgn="auto" hangingPunct="1">
              <a:spcBef>
                <a:spcPts val="0"/>
              </a:spcBef>
              <a:spcAft>
                <a:spcPts val="0"/>
              </a:spcAft>
              <a:buFont typeface="+mj-lt"/>
              <a:buAutoNum type="arabicPeriod"/>
              <a:defRPr/>
            </a:pPr>
            <a:r>
              <a:rPr lang="en-US" sz="9600" dirty="0" smtClean="0"/>
              <a:t>Bring Pilot Study Plan to CMER for (provisional) approval.</a:t>
            </a:r>
          </a:p>
          <a:p>
            <a:pPr eaLnBrk="1" fontAlgn="auto" hangingPunct="1">
              <a:spcBef>
                <a:spcPts val="0"/>
              </a:spcBef>
              <a:spcAft>
                <a:spcPts val="0"/>
              </a:spcAft>
              <a:buFont typeface="+mj-lt"/>
              <a:buAutoNum type="arabicPeriod"/>
              <a:defRPr/>
            </a:pPr>
            <a:r>
              <a:rPr lang="en-US" sz="9600" dirty="0" smtClean="0"/>
              <a:t>Develop/refine data collection methods (and analytical procedures) at 5 - 10 sites.</a:t>
            </a:r>
          </a:p>
          <a:p>
            <a:pPr eaLnBrk="1" fontAlgn="auto" hangingPunct="1">
              <a:spcBef>
                <a:spcPts val="0"/>
              </a:spcBef>
              <a:spcAft>
                <a:spcPts val="0"/>
              </a:spcAft>
              <a:buFont typeface="+mj-lt"/>
              <a:buAutoNum type="arabicPeriod"/>
              <a:defRPr/>
            </a:pPr>
            <a:r>
              <a:rPr lang="en-US" sz="9600" dirty="0" smtClean="0"/>
              <a:t>Revise/update Pilot Study Plan based on methods development work.</a:t>
            </a:r>
          </a:p>
          <a:p>
            <a:pPr eaLnBrk="1" fontAlgn="auto" hangingPunct="1">
              <a:spcBef>
                <a:spcPts val="0"/>
              </a:spcBef>
              <a:spcAft>
                <a:spcPts val="0"/>
              </a:spcAft>
              <a:buFont typeface="+mj-lt"/>
              <a:buAutoNum type="arabicPeriod"/>
              <a:defRPr/>
            </a:pPr>
            <a:r>
              <a:rPr lang="en-US" sz="9600" dirty="0" smtClean="0"/>
              <a:t>Final CMER review/approval. Send Pilot Study Plan to ISPR.</a:t>
            </a:r>
          </a:p>
          <a:p>
            <a:pPr eaLnBrk="1" fontAlgn="auto" hangingPunct="1">
              <a:spcBef>
                <a:spcPts val="0"/>
              </a:spcBef>
              <a:spcAft>
                <a:spcPts val="0"/>
              </a:spcAft>
              <a:buFont typeface="+mj-lt"/>
              <a:buAutoNum type="arabicPeriod"/>
              <a:defRPr/>
            </a:pPr>
            <a:r>
              <a:rPr lang="en-US" sz="9600" dirty="0" smtClean="0"/>
              <a:t>Implement Pilot Study at sites in the DNR Olympic Region.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Next Steps</a:t>
            </a:r>
            <a:endParaRPr lang="en-US" sz="36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81000" y="1447800"/>
            <a:ext cx="8229600" cy="5105400"/>
          </a:xfrm>
        </p:spPr>
        <p:txBody>
          <a:bodyPr>
            <a:normAutofit fontScale="70000" lnSpcReduction="20000"/>
          </a:bodyPr>
          <a:lstStyle/>
          <a:p>
            <a:pPr eaLnBrk="1" fontAlgn="auto" hangingPunct="1">
              <a:spcBef>
                <a:spcPts val="0"/>
              </a:spcBef>
              <a:spcAft>
                <a:spcPts val="600"/>
              </a:spcAft>
              <a:buFont typeface="Wingdings 2"/>
              <a:buNone/>
              <a:defRPr/>
            </a:pPr>
            <a:r>
              <a:rPr lang="en-US" sz="3500" dirty="0" smtClean="0"/>
              <a:t>CMER recommendation:</a:t>
            </a:r>
          </a:p>
          <a:p>
            <a:pPr marL="457200" indent="-457200" eaLnBrk="1" fontAlgn="auto" hangingPunct="1">
              <a:spcBef>
                <a:spcPts val="0"/>
              </a:spcBef>
              <a:spcAft>
                <a:spcPts val="0"/>
              </a:spcAft>
              <a:buFont typeface="+mj-lt"/>
              <a:buAutoNum type="arabicPeriod"/>
              <a:defRPr/>
            </a:pPr>
            <a:r>
              <a:rPr lang="en-US" sz="3800" dirty="0" smtClean="0"/>
              <a:t>Start search for Wetland Specialist and ID other experts.</a:t>
            </a:r>
          </a:p>
          <a:p>
            <a:pPr marL="457200" indent="-457200" eaLnBrk="1" fontAlgn="auto" hangingPunct="1">
              <a:spcBef>
                <a:spcPts val="0"/>
              </a:spcBef>
              <a:spcAft>
                <a:spcPts val="0"/>
              </a:spcAft>
              <a:buFont typeface="+mj-lt"/>
              <a:buAutoNum type="arabicPeriod"/>
              <a:defRPr/>
            </a:pPr>
            <a:r>
              <a:rPr lang="en-US" sz="3800" dirty="0" smtClean="0"/>
              <a:t>Field trip (and methods test) with Tom </a:t>
            </a:r>
            <a:r>
              <a:rPr lang="en-US" sz="3800" dirty="0" err="1" smtClean="0"/>
              <a:t>Hruby</a:t>
            </a:r>
            <a:r>
              <a:rPr lang="en-US" sz="3800" dirty="0" smtClean="0"/>
              <a:t> and CMER members.</a:t>
            </a:r>
          </a:p>
          <a:p>
            <a:pPr marL="457200" indent="-457200" eaLnBrk="1" fontAlgn="auto" hangingPunct="1">
              <a:spcBef>
                <a:spcPts val="0"/>
              </a:spcBef>
              <a:spcAft>
                <a:spcPts val="0"/>
              </a:spcAft>
              <a:buFont typeface="+mj-lt"/>
              <a:buAutoNum type="arabicPeriod"/>
              <a:defRPr/>
            </a:pPr>
            <a:r>
              <a:rPr lang="en-US" sz="3800" dirty="0" smtClean="0"/>
              <a:t>Hire Wetland Specialist to review Pilot Study Plan and lead methods development work at 8 sites and refinement of study plan.</a:t>
            </a:r>
          </a:p>
          <a:p>
            <a:pPr marL="457200" indent="-457200" eaLnBrk="1" fontAlgn="auto" hangingPunct="1">
              <a:spcBef>
                <a:spcPts val="0"/>
              </a:spcBef>
              <a:spcAft>
                <a:spcPts val="0"/>
              </a:spcAft>
              <a:buFont typeface="+mj-lt"/>
              <a:buAutoNum type="arabicPeriod"/>
              <a:defRPr/>
            </a:pPr>
            <a:r>
              <a:rPr lang="en-US" sz="3800" dirty="0" smtClean="0"/>
              <a:t>Consult with Tom </a:t>
            </a:r>
            <a:r>
              <a:rPr lang="en-US" sz="3800" dirty="0" err="1" smtClean="0"/>
              <a:t>Hruby</a:t>
            </a:r>
            <a:r>
              <a:rPr lang="en-US" sz="3800" dirty="0" smtClean="0"/>
              <a:t> (lead DOE wetland scientist).</a:t>
            </a:r>
          </a:p>
          <a:p>
            <a:pPr marL="457200" indent="-457200" eaLnBrk="1" fontAlgn="auto" hangingPunct="1">
              <a:spcBef>
                <a:spcPts val="0"/>
              </a:spcBef>
              <a:spcAft>
                <a:spcPts val="0"/>
              </a:spcAft>
              <a:buFont typeface="+mj-lt"/>
              <a:buAutoNum type="arabicPeriod"/>
              <a:defRPr/>
            </a:pPr>
            <a:r>
              <a:rPr lang="en-US" sz="3800" dirty="0" smtClean="0"/>
              <a:t>Develop analytical methods</a:t>
            </a:r>
          </a:p>
          <a:p>
            <a:pPr marL="457200" indent="-457200" eaLnBrk="1" fontAlgn="auto" hangingPunct="1">
              <a:spcBef>
                <a:spcPts val="0"/>
              </a:spcBef>
              <a:spcAft>
                <a:spcPts val="0"/>
              </a:spcAft>
              <a:buFont typeface="+mj-lt"/>
              <a:buAutoNum type="arabicPeriod"/>
              <a:defRPr/>
            </a:pPr>
            <a:r>
              <a:rPr lang="en-US" sz="3800" dirty="0" smtClean="0"/>
              <a:t>Refine/update Pilot Study Plan. CMER review.</a:t>
            </a:r>
          </a:p>
          <a:p>
            <a:pPr marL="457200" indent="-457200" eaLnBrk="1" fontAlgn="auto" hangingPunct="1">
              <a:spcBef>
                <a:spcPts val="0"/>
              </a:spcBef>
              <a:spcAft>
                <a:spcPts val="0"/>
              </a:spcAft>
              <a:buFont typeface="+mj-lt"/>
              <a:buAutoNum type="arabicPeriod"/>
              <a:defRPr/>
            </a:pPr>
            <a:r>
              <a:rPr lang="en-US" sz="3800" dirty="0" smtClean="0"/>
              <a:t>Send Pilot Study Plan to open-review ISPR.  Final CMER approval.</a:t>
            </a:r>
          </a:p>
          <a:p>
            <a:pPr marL="457200" indent="-457200" eaLnBrk="1" fontAlgn="auto" hangingPunct="1">
              <a:spcBef>
                <a:spcPts val="0"/>
              </a:spcBef>
              <a:spcAft>
                <a:spcPts val="0"/>
              </a:spcAft>
              <a:buFont typeface="+mj-lt"/>
              <a:buAutoNum type="arabicPeriod"/>
              <a:defRPr/>
            </a:pPr>
            <a:r>
              <a:rPr lang="en-US" sz="3800" dirty="0" smtClean="0"/>
              <a:t>Implement Pilot Study Plan.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Next Steps</a:t>
            </a:r>
            <a:endParaRPr lang="en-US" sz="36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533400" y="1447800"/>
            <a:ext cx="8229600" cy="5105400"/>
          </a:xfrm>
        </p:spPr>
        <p:txBody>
          <a:bodyPr>
            <a:normAutofit/>
          </a:bodyPr>
          <a:lstStyle/>
          <a:p>
            <a:pPr eaLnBrk="1" fontAlgn="auto" hangingPunct="1">
              <a:spcBef>
                <a:spcPts val="0"/>
              </a:spcBef>
              <a:spcAft>
                <a:spcPts val="600"/>
              </a:spcAft>
              <a:buFont typeface="Wingdings 2"/>
              <a:buNone/>
              <a:defRPr/>
            </a:pPr>
            <a:r>
              <a:rPr lang="en-US" sz="3500" u="sng" dirty="0" smtClean="0"/>
              <a:t>Study plan</a:t>
            </a:r>
          </a:p>
          <a:p>
            <a:pPr eaLnBrk="1" fontAlgn="auto" hangingPunct="1">
              <a:spcBef>
                <a:spcPts val="0"/>
              </a:spcBef>
              <a:spcAft>
                <a:spcPts val="600"/>
              </a:spcAft>
              <a:buFont typeface="Wingdings 2"/>
              <a:buNone/>
              <a:defRPr/>
            </a:pPr>
            <a:r>
              <a:rPr lang="en-US" sz="3500" dirty="0" smtClean="0"/>
              <a:t>Finish now or set aside?</a:t>
            </a:r>
          </a:p>
          <a:p>
            <a:pPr eaLnBrk="1" fontAlgn="auto" hangingPunct="1">
              <a:spcBef>
                <a:spcPts val="0"/>
              </a:spcBef>
              <a:spcAft>
                <a:spcPts val="600"/>
              </a:spcAft>
              <a:buFont typeface="Wingdings 2"/>
              <a:buNone/>
              <a:defRPr/>
            </a:pPr>
            <a:endParaRPr lang="en-US" sz="3500" dirty="0" smtClean="0"/>
          </a:p>
          <a:p>
            <a:pPr eaLnBrk="1" fontAlgn="auto" hangingPunct="1">
              <a:spcBef>
                <a:spcPts val="0"/>
              </a:spcBef>
              <a:spcAft>
                <a:spcPts val="600"/>
              </a:spcAft>
              <a:buFont typeface="Wingdings 2"/>
              <a:buNone/>
              <a:defRPr/>
            </a:pPr>
            <a:r>
              <a:rPr lang="en-US" sz="3500" u="sng" dirty="0" smtClean="0"/>
              <a:t>Wetland specialist</a:t>
            </a:r>
          </a:p>
          <a:p>
            <a:pPr eaLnBrk="1" fontAlgn="auto" hangingPunct="1">
              <a:spcBef>
                <a:spcPts val="0"/>
              </a:spcBef>
              <a:spcAft>
                <a:spcPts val="600"/>
              </a:spcAft>
              <a:buFont typeface="Wingdings 2"/>
              <a:buNone/>
              <a:defRPr/>
            </a:pPr>
            <a:r>
              <a:rPr lang="en-US" sz="3500" dirty="0" smtClean="0"/>
              <a:t>Hire before or after ISPR?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05800" cy="990600"/>
          </a:xfrm>
        </p:spPr>
        <p:txBody>
          <a:bodyPr>
            <a:noAutofit/>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Wetland Mitigation Program</a:t>
            </a:r>
            <a:endParaRPr lang="en-US" sz="3600" b="1" dirty="0">
              <a:solidFill>
                <a:schemeClr val="tx2">
                  <a:tint val="100000"/>
                  <a:shade val="90000"/>
                  <a:satMod val="250000"/>
                  <a:alpha val="100000"/>
                </a:schemeClr>
              </a:solidFill>
            </a:endParaRPr>
          </a:p>
        </p:txBody>
      </p:sp>
      <p:sp>
        <p:nvSpPr>
          <p:cNvPr id="16386" name="Content Placeholder 2"/>
          <p:cNvSpPr>
            <a:spLocks noGrp="1"/>
          </p:cNvSpPr>
          <p:nvPr>
            <p:ph idx="1"/>
          </p:nvPr>
        </p:nvSpPr>
        <p:spPr>
          <a:xfrm>
            <a:off x="228600" y="1524000"/>
            <a:ext cx="8610600" cy="5105400"/>
          </a:xfrm>
        </p:spPr>
        <p:txBody>
          <a:bodyPr/>
          <a:lstStyle/>
          <a:p>
            <a:pPr marL="342900" indent="0" eaLnBrk="1" hangingPunct="1">
              <a:spcBef>
                <a:spcPts val="600"/>
              </a:spcBef>
              <a:buFont typeface="Wingdings 2" pitchFamily="18" charset="2"/>
              <a:buNone/>
            </a:pPr>
            <a:r>
              <a:rPr lang="en-US" sz="2800" dirty="0" smtClean="0"/>
              <a:t>Determine whether the current Washington State forest practice goal of </a:t>
            </a:r>
            <a:r>
              <a:rPr lang="en-US" sz="2800" b="1" i="1" dirty="0" smtClean="0"/>
              <a:t>no net loss of wetland function </a:t>
            </a:r>
            <a:r>
              <a:rPr lang="en-US" sz="2800" dirty="0" smtClean="0"/>
              <a:t>is being achieved by using a mitigation sequence during road construction and maintenance activities.</a:t>
            </a:r>
          </a:p>
          <a:p>
            <a:pPr marL="342900" indent="0" eaLnBrk="1" hangingPunct="1">
              <a:spcBef>
                <a:spcPts val="600"/>
              </a:spcBef>
              <a:buFont typeface="Wingdings 2" pitchFamily="18" charset="2"/>
              <a:buNone/>
            </a:pPr>
            <a:r>
              <a:rPr lang="en-US" sz="2800" dirty="0" smtClean="0"/>
              <a:t>	Mitigation Sequence:</a:t>
            </a:r>
          </a:p>
          <a:p>
            <a:pPr marL="1365250" indent="-514350" eaLnBrk="1" hangingPunct="1">
              <a:spcBef>
                <a:spcPts val="600"/>
              </a:spcBef>
              <a:buFont typeface="+mj-lt"/>
              <a:buAutoNum type="arabicPeriod"/>
            </a:pPr>
            <a:r>
              <a:rPr lang="en-US" sz="2800" dirty="0" smtClean="0"/>
              <a:t>Avoid</a:t>
            </a:r>
          </a:p>
          <a:p>
            <a:pPr marL="1365250" indent="-514350" eaLnBrk="1" hangingPunct="1">
              <a:buFont typeface="+mj-lt"/>
              <a:buAutoNum type="arabicPeriod"/>
            </a:pPr>
            <a:r>
              <a:rPr lang="en-US" sz="2800" dirty="0" smtClean="0"/>
              <a:t>Minimize</a:t>
            </a:r>
          </a:p>
          <a:p>
            <a:pPr marL="1365250" indent="-514350" eaLnBrk="1" hangingPunct="1">
              <a:buFont typeface="+mj-lt"/>
              <a:buAutoNum type="arabicPeriod"/>
            </a:pPr>
            <a:r>
              <a:rPr lang="en-US" sz="2800" dirty="0" smtClean="0"/>
              <a:t>Restore</a:t>
            </a:r>
          </a:p>
          <a:p>
            <a:pPr marL="1365250" indent="-514350" eaLnBrk="1" hangingPunct="1">
              <a:buFont typeface="+mj-lt"/>
              <a:buAutoNum type="arabicPeriod"/>
            </a:pPr>
            <a:r>
              <a:rPr lang="en-US" sz="2800" dirty="0" smtClean="0"/>
              <a:t>Reduce</a:t>
            </a:r>
          </a:p>
          <a:p>
            <a:pPr marL="1365250" indent="-514350" eaLnBrk="1" hangingPunct="1">
              <a:buFont typeface="+mj-lt"/>
              <a:buAutoNum type="arabicPeriod"/>
            </a:pPr>
            <a:r>
              <a:rPr lang="en-US" sz="2800" dirty="0" smtClean="0"/>
              <a:t>Replace</a:t>
            </a:r>
          </a:p>
          <a:p>
            <a:pPr marL="342900" indent="0" eaLnBrk="1" hangingPunct="1">
              <a:buFont typeface="Wingdings 2" pitchFamily="18" charset="2"/>
              <a:buNone/>
            </a:pPr>
            <a:endParaRPr lang="en-US" sz="2800" dirty="0" smtClean="0"/>
          </a:p>
          <a:p>
            <a:pPr marL="342900" indent="0" eaLnBrk="1" hangingPunct="1">
              <a:buFont typeface="Wingdings 2" pitchFamily="18" charset="2"/>
              <a:buNone/>
            </a:pPr>
            <a:endParaRPr lang="en-US" sz="1000" dirty="0" smtClean="0"/>
          </a:p>
          <a:p>
            <a:pPr marL="342900" indent="0" eaLnBrk="1" hangingPunct="1">
              <a:buFont typeface="Wingdings 2" pitchFamily="18" charset="2"/>
              <a:buNone/>
            </a:pPr>
            <a:endParaRPr lang="en-US" sz="2400" dirty="0" smtClean="0"/>
          </a:p>
          <a:p>
            <a:pPr marL="342900" indent="0" eaLnBrk="1" hangingPunct="1">
              <a:buFont typeface="Wingdings 2" pitchFamily="18" charset="2"/>
              <a:buNone/>
            </a:pPr>
            <a:endParaRPr lang="en-US" sz="2400" dirty="0" smtClean="0"/>
          </a:p>
          <a:p>
            <a:pPr marL="342900" indent="0" eaLnBrk="1" hangingPunct="1">
              <a:buFont typeface="Wingdings 2" pitchFamily="18" charset="2"/>
              <a:buNone/>
            </a:pP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19912"/>
          </a:xfrm>
        </p:spPr>
        <p:txBody>
          <a:bodyPr>
            <a:noAutofit/>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What are wetland functions?</a:t>
            </a:r>
            <a:endParaRPr lang="en-US" sz="3600"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81000" y="1752600"/>
            <a:ext cx="8305800" cy="4495800"/>
          </a:xfrm>
        </p:spPr>
        <p:txBody>
          <a:bodyPr>
            <a:noAutofit/>
          </a:bodyPr>
          <a:lstStyle/>
          <a:p>
            <a:pPr marL="282575" indent="-53975" algn="ctr" eaLnBrk="1" fontAlgn="auto" hangingPunct="1">
              <a:spcBef>
                <a:spcPts val="1200"/>
              </a:spcBef>
              <a:spcAft>
                <a:spcPts val="0"/>
              </a:spcAft>
              <a:buNone/>
              <a:defRPr/>
            </a:pPr>
            <a:r>
              <a:rPr lang="en-US" sz="2800" u="sng" dirty="0" smtClean="0"/>
              <a:t>Wetland Area ≠ Wetland Function</a:t>
            </a:r>
          </a:p>
          <a:p>
            <a:pPr marL="282575" indent="-53975" eaLnBrk="1" fontAlgn="auto" hangingPunct="1">
              <a:spcBef>
                <a:spcPts val="1200"/>
              </a:spcBef>
              <a:spcAft>
                <a:spcPts val="0"/>
              </a:spcAft>
              <a:buFont typeface="Wingdings 2"/>
              <a:buNone/>
              <a:defRPr/>
            </a:pPr>
            <a:endParaRPr lang="en-US" sz="2800" dirty="0" smtClean="0"/>
          </a:p>
          <a:p>
            <a:pPr marL="282575" indent="-53975" eaLnBrk="1" fontAlgn="auto" hangingPunct="1">
              <a:spcBef>
                <a:spcPts val="1200"/>
              </a:spcBef>
              <a:spcAft>
                <a:spcPts val="0"/>
              </a:spcAft>
              <a:buFont typeface="Wingdings 2"/>
              <a:buNone/>
              <a:defRPr/>
            </a:pPr>
            <a:r>
              <a:rPr lang="en-US" sz="2800" dirty="0" smtClean="0"/>
              <a:t>“…Wetland areas serve several significant functions in addition to timber production: Providing fish and wildlife habitat, protecting water quality, moderating and preserving water quantity. Wetlands may also contain unique or rare ecological systems.”</a:t>
            </a:r>
          </a:p>
          <a:p>
            <a:pPr marL="282575" indent="-53975" eaLnBrk="1" fontAlgn="auto" hangingPunct="1">
              <a:spcBef>
                <a:spcPts val="0"/>
              </a:spcBef>
              <a:spcAft>
                <a:spcPts val="0"/>
              </a:spcAft>
              <a:buFont typeface="Wingdings 2"/>
              <a:buNone/>
              <a:defRPr/>
            </a:pPr>
            <a:r>
              <a:rPr lang="en-US" sz="2800" dirty="0" smtClean="0"/>
              <a:t>					(WAC 222-24-010 Policy)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72312"/>
          </a:xfrm>
        </p:spPr>
        <p:txBody>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Wetland Mitigation Program</a:t>
            </a:r>
          </a:p>
        </p:txBody>
      </p:sp>
      <p:sp>
        <p:nvSpPr>
          <p:cNvPr id="3" name="Content Placeholder 2"/>
          <p:cNvSpPr>
            <a:spLocks noGrp="1"/>
          </p:cNvSpPr>
          <p:nvPr>
            <p:ph idx="1"/>
          </p:nvPr>
        </p:nvSpPr>
        <p:spPr>
          <a:xfrm>
            <a:off x="838200" y="1905000"/>
            <a:ext cx="7543800" cy="4114800"/>
          </a:xfrm>
        </p:spPr>
        <p:txBody>
          <a:bodyPr>
            <a:normAutofit/>
          </a:bodyPr>
          <a:lstStyle/>
          <a:p>
            <a:pPr marL="514350" indent="-514350" eaLnBrk="1" hangingPunct="1">
              <a:buFont typeface="Rockwell" pitchFamily="18" charset="0"/>
              <a:buAutoNum type="arabicPeriod"/>
            </a:pPr>
            <a:r>
              <a:rPr lang="en-US" sz="2800" smtClean="0"/>
              <a:t>How are forest road construction and maintenance activities affecting wetland </a:t>
            </a:r>
            <a:r>
              <a:rPr lang="en-US" sz="2800" b="1" i="1" smtClean="0"/>
              <a:t>functions</a:t>
            </a:r>
            <a:r>
              <a:rPr lang="en-US" sz="2800" smtClean="0"/>
              <a:t>?</a:t>
            </a:r>
          </a:p>
          <a:p>
            <a:pPr marL="514350" indent="-514350" eaLnBrk="1" hangingPunct="1">
              <a:buFont typeface="Wingdings 2" pitchFamily="18" charset="2"/>
              <a:buNone/>
            </a:pPr>
            <a:endParaRPr lang="en-US" sz="2800" smtClean="0"/>
          </a:p>
          <a:p>
            <a:pPr marL="514350" indent="-514350" eaLnBrk="1" hangingPunct="1">
              <a:buFont typeface="Rockwell" pitchFamily="18" charset="0"/>
              <a:buAutoNum type="arabicPeriod" startAt="2"/>
            </a:pPr>
            <a:r>
              <a:rPr lang="en-US" sz="2800" smtClean="0"/>
              <a:t>How are forest road construction and maintenance activities affecting wetland </a:t>
            </a:r>
            <a:r>
              <a:rPr lang="en-US" sz="2800" b="1" i="1" smtClean="0"/>
              <a:t>areas and structures</a:t>
            </a:r>
            <a:r>
              <a:rPr lang="en-US" sz="2800" smtClean="0"/>
              <a:t>?</a:t>
            </a:r>
          </a:p>
          <a:p>
            <a:pPr marL="514350" indent="-514350" eaLnBrk="1" hangingPunct="1">
              <a:buFont typeface="Wingdings 2" pitchFamily="18" charset="2"/>
              <a:buNone/>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57200"/>
            <a:ext cx="8229600" cy="972312"/>
          </a:xfrm>
        </p:spPr>
        <p:txBody>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Wetland Mitigation Program</a:t>
            </a:r>
          </a:p>
        </p:txBody>
      </p:sp>
      <p:sp>
        <p:nvSpPr>
          <p:cNvPr id="49155" name="Content Placeholder 2"/>
          <p:cNvSpPr>
            <a:spLocks noGrp="1"/>
          </p:cNvSpPr>
          <p:nvPr>
            <p:ph idx="4294967295"/>
          </p:nvPr>
        </p:nvSpPr>
        <p:spPr>
          <a:xfrm>
            <a:off x="304800" y="1600200"/>
            <a:ext cx="8382000" cy="5105400"/>
          </a:xfrm>
        </p:spPr>
        <p:txBody>
          <a:bodyPr/>
          <a:lstStyle/>
          <a:p>
            <a:pPr marL="1181100" indent="-609600" eaLnBrk="1" hangingPunct="1">
              <a:lnSpc>
                <a:spcPct val="90000"/>
              </a:lnSpc>
              <a:buFont typeface="Wingdings 2" pitchFamily="18" charset="2"/>
              <a:buNone/>
            </a:pPr>
            <a:r>
              <a:rPr lang="en-US" dirty="0" smtClean="0"/>
              <a:t>Preliminary questions:</a:t>
            </a:r>
          </a:p>
          <a:p>
            <a:pPr marL="1181100" indent="-609600" eaLnBrk="1" hangingPunct="1">
              <a:lnSpc>
                <a:spcPct val="90000"/>
              </a:lnSpc>
              <a:buFont typeface="Wingdings 2" pitchFamily="18" charset="2"/>
              <a:buNone/>
            </a:pPr>
            <a:endParaRPr lang="en-US" sz="2200" dirty="0" smtClean="0"/>
          </a:p>
          <a:p>
            <a:pPr marL="1181100" indent="-609600" eaLnBrk="1" hangingPunct="1">
              <a:lnSpc>
                <a:spcPct val="90000"/>
              </a:lnSpc>
              <a:buFont typeface="Wingdings 2" pitchFamily="18" charset="2"/>
              <a:buAutoNum type="arabicPeriod"/>
            </a:pPr>
            <a:r>
              <a:rPr lang="en-US" sz="2800" dirty="0" smtClean="0"/>
              <a:t>What kinds or types of wetlands?</a:t>
            </a:r>
          </a:p>
          <a:p>
            <a:pPr marL="1181100" indent="-609600" eaLnBrk="1" hangingPunct="1">
              <a:lnSpc>
                <a:spcPct val="90000"/>
              </a:lnSpc>
              <a:buFont typeface="Wingdings 2" pitchFamily="18" charset="2"/>
              <a:buAutoNum type="arabicPeriod"/>
            </a:pPr>
            <a:endParaRPr lang="en-US" sz="2800" dirty="0" smtClean="0"/>
          </a:p>
          <a:p>
            <a:pPr marL="1181100" indent="-609600" eaLnBrk="1" hangingPunct="1">
              <a:lnSpc>
                <a:spcPct val="90000"/>
              </a:lnSpc>
              <a:buFont typeface="Wingdings 2" pitchFamily="18" charset="2"/>
              <a:buAutoNum type="arabicPeriod"/>
            </a:pPr>
            <a:r>
              <a:rPr lang="en-US" sz="2800" dirty="0" smtClean="0"/>
              <a:t>What size wetlands?</a:t>
            </a:r>
          </a:p>
          <a:p>
            <a:pPr marL="1181100" indent="-609600" eaLnBrk="1" hangingPunct="1">
              <a:lnSpc>
                <a:spcPct val="90000"/>
              </a:lnSpc>
              <a:buFont typeface="Wingdings 2" pitchFamily="18" charset="2"/>
              <a:buAutoNum type="arabicPeriod"/>
            </a:pPr>
            <a:endParaRPr lang="en-US" sz="2800" dirty="0" smtClean="0"/>
          </a:p>
          <a:p>
            <a:pPr marL="1181100" indent="-609600" eaLnBrk="1" hangingPunct="1">
              <a:lnSpc>
                <a:spcPct val="90000"/>
              </a:lnSpc>
              <a:buFont typeface="Wingdings 2" pitchFamily="18" charset="2"/>
              <a:buAutoNum type="arabicPeriod"/>
            </a:pPr>
            <a:r>
              <a:rPr lang="en-US" sz="2800" dirty="0" smtClean="0"/>
              <a:t>What kind of road interactions?</a:t>
            </a:r>
          </a:p>
          <a:p>
            <a:pPr marL="1181100" indent="-609600" eaLnBrk="1" hangingPunct="1">
              <a:lnSpc>
                <a:spcPct val="90000"/>
              </a:lnSpc>
              <a:buFont typeface="Wingdings 2" pitchFamily="18" charset="2"/>
              <a:buAutoNum type="arabicPeriod"/>
            </a:pPr>
            <a:endParaRPr lang="en-US" sz="2800" dirty="0" smtClean="0"/>
          </a:p>
          <a:p>
            <a:pPr marL="1181100" indent="-609600" eaLnBrk="1" hangingPunct="1">
              <a:lnSpc>
                <a:spcPct val="90000"/>
              </a:lnSpc>
              <a:buFont typeface="Wingdings 2" pitchFamily="18" charset="2"/>
              <a:buAutoNum type="arabicPeriod"/>
            </a:pPr>
            <a:r>
              <a:rPr lang="en-US" sz="2800" dirty="0" smtClean="0"/>
              <a:t>How is the road or maintenance activity affecting wetland area and structure?</a:t>
            </a:r>
          </a:p>
          <a:p>
            <a:pPr marL="1181100" indent="-609600" eaLnBrk="1" hangingPunct="1">
              <a:lnSpc>
                <a:spcPct val="90000"/>
              </a:lnSpc>
              <a:buFont typeface="Wingdings 2" pitchFamily="18" charset="2"/>
              <a:buAutoNum type="arabicPeriod"/>
            </a:pPr>
            <a:endParaRPr lang="en-US" sz="2800" dirty="0" smtClean="0"/>
          </a:p>
          <a:p>
            <a:pPr marL="1181100" indent="-609600" eaLnBrk="1" hangingPunct="1">
              <a:lnSpc>
                <a:spcPct val="90000"/>
              </a:lnSpc>
              <a:buFont typeface="Wingdings 2" pitchFamily="18" charset="2"/>
              <a:buAutoNum type="arabicPeriod"/>
            </a:pPr>
            <a:r>
              <a:rPr lang="en-US" sz="2800" dirty="0" smtClean="0"/>
              <a:t>Is the road or maintenance activity potentially affecting wetland functions?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915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15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915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15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550" y="463550"/>
            <a:ext cx="8229600" cy="972312"/>
          </a:xfrm>
        </p:spPr>
        <p:txBody>
          <a:bodyPr/>
          <a:lstStyle/>
          <a:p>
            <a:pPr marL="54864" indent="0" eaLnBrk="1" fontAlgn="auto" hangingPunct="1">
              <a:spcAft>
                <a:spcPts val="0"/>
              </a:spcAft>
              <a:defRPr/>
            </a:pPr>
            <a:r>
              <a:rPr lang="en-US" sz="3600" b="1" dirty="0" smtClean="0">
                <a:solidFill>
                  <a:schemeClr val="tx2">
                    <a:tint val="100000"/>
                    <a:shade val="90000"/>
                    <a:satMod val="250000"/>
                    <a:alpha val="100000"/>
                  </a:schemeClr>
                </a:solidFill>
              </a:rPr>
              <a:t>Wetland Mitigation Program</a:t>
            </a:r>
          </a:p>
        </p:txBody>
      </p:sp>
      <p:sp>
        <p:nvSpPr>
          <p:cNvPr id="22530" name="Content Placeholder 2"/>
          <p:cNvSpPr>
            <a:spLocks noGrp="1"/>
          </p:cNvSpPr>
          <p:nvPr>
            <p:ph idx="1"/>
          </p:nvPr>
        </p:nvSpPr>
        <p:spPr>
          <a:xfrm>
            <a:off x="304800" y="1447800"/>
            <a:ext cx="8458200" cy="5257800"/>
          </a:xfrm>
        </p:spPr>
        <p:txBody>
          <a:bodyPr/>
          <a:lstStyle/>
          <a:p>
            <a:pPr marL="685800" indent="-228600" eaLnBrk="1" hangingPunct="1">
              <a:lnSpc>
                <a:spcPct val="90000"/>
              </a:lnSpc>
              <a:buFont typeface="Wingdings 2" pitchFamily="18" charset="2"/>
              <a:buNone/>
            </a:pPr>
            <a:endParaRPr lang="en-US" sz="2200" dirty="0" smtClean="0"/>
          </a:p>
          <a:p>
            <a:pPr marL="685800" indent="-228600" eaLnBrk="1" hangingPunct="1">
              <a:lnSpc>
                <a:spcPct val="90000"/>
              </a:lnSpc>
              <a:spcAft>
                <a:spcPts val="600"/>
              </a:spcAft>
              <a:buFont typeface="Rockwell" pitchFamily="18" charset="0"/>
              <a:buAutoNum type="arabicPeriod"/>
            </a:pPr>
            <a:r>
              <a:rPr lang="en-US" sz="2700" i="1" dirty="0" smtClean="0"/>
              <a:t>“</a:t>
            </a:r>
            <a:r>
              <a:rPr lang="en-US" sz="2700" b="1" i="1" dirty="0" smtClean="0"/>
              <a:t>Characterization of Forest Roads and Wetland Interactions Study</a:t>
            </a:r>
            <a:r>
              <a:rPr lang="en-US" sz="2700" i="1" dirty="0" smtClean="0"/>
              <a:t>”</a:t>
            </a:r>
            <a:r>
              <a:rPr lang="en-US" sz="2700" dirty="0" smtClean="0"/>
              <a:t> (RWI Study)</a:t>
            </a:r>
          </a:p>
          <a:p>
            <a:pPr marL="685800" indent="0" eaLnBrk="1" hangingPunct="1">
              <a:lnSpc>
                <a:spcPct val="90000"/>
              </a:lnSpc>
              <a:buFont typeface="Wingdings 2" pitchFamily="18" charset="2"/>
              <a:buNone/>
            </a:pPr>
            <a:r>
              <a:rPr lang="en-US" sz="2700" dirty="0" smtClean="0"/>
              <a:t>Describe and quantify how roads interact with wetlands.</a:t>
            </a:r>
          </a:p>
          <a:p>
            <a:pPr marL="1028700" indent="-342900" eaLnBrk="1" hangingPunct="1">
              <a:lnSpc>
                <a:spcPct val="90000"/>
              </a:lnSpc>
              <a:spcBef>
                <a:spcPts val="600"/>
              </a:spcBef>
            </a:pPr>
            <a:r>
              <a:rPr lang="en-US" sz="2600" dirty="0" smtClean="0"/>
              <a:t>Statewide survey</a:t>
            </a:r>
          </a:p>
          <a:p>
            <a:pPr marL="1028700" indent="-342900" eaLnBrk="1" hangingPunct="1">
              <a:lnSpc>
                <a:spcPct val="90000"/>
              </a:lnSpc>
              <a:spcBef>
                <a:spcPts val="600"/>
              </a:spcBef>
            </a:pPr>
            <a:r>
              <a:rPr lang="en-US" sz="2600" dirty="0" smtClean="0"/>
              <a:t>Extrapolate </a:t>
            </a:r>
            <a:r>
              <a:rPr lang="en-US" sz="2600" i="1" dirty="0" smtClean="0"/>
              <a:t>potential</a:t>
            </a:r>
            <a:r>
              <a:rPr lang="en-US" sz="2600" dirty="0" smtClean="0"/>
              <a:t> risks to wetland functions</a:t>
            </a:r>
          </a:p>
          <a:p>
            <a:pPr marL="685800" indent="-228600" eaLnBrk="1" hangingPunct="1">
              <a:lnSpc>
                <a:spcPct val="90000"/>
              </a:lnSpc>
              <a:buFont typeface="Wingdings 2" pitchFamily="18" charset="2"/>
              <a:buNone/>
            </a:pPr>
            <a:endParaRPr lang="en-US" sz="2200" dirty="0" smtClean="0"/>
          </a:p>
          <a:p>
            <a:pPr marL="685800" indent="-228600" eaLnBrk="1" hangingPunct="1">
              <a:lnSpc>
                <a:spcPts val="3000"/>
              </a:lnSpc>
              <a:buFont typeface="Rockwell" pitchFamily="18" charset="0"/>
              <a:buAutoNum type="arabicPeriod" startAt="2"/>
            </a:pPr>
            <a:r>
              <a:rPr lang="en-US" sz="2700" u="sng" dirty="0" smtClean="0"/>
              <a:t>Function Study (Effectiveness Study) </a:t>
            </a:r>
            <a:r>
              <a:rPr lang="en-US" sz="2700" dirty="0" smtClean="0"/>
              <a:t>– Focus on </a:t>
            </a:r>
            <a:r>
              <a:rPr lang="en-US" sz="2700" b="1" i="1" dirty="0" smtClean="0"/>
              <a:t>quantifying</a:t>
            </a:r>
            <a:r>
              <a:rPr lang="en-US" sz="2700" dirty="0" smtClean="0"/>
              <a:t> changes to wetland functions from forest road construction and maintenance.</a:t>
            </a:r>
          </a:p>
          <a:p>
            <a:pPr marL="1028700" indent="-342900" eaLnBrk="1" hangingPunct="1">
              <a:lnSpc>
                <a:spcPct val="90000"/>
              </a:lnSpc>
            </a:pPr>
            <a:r>
              <a:rPr lang="en-US" sz="2000" dirty="0" smtClean="0"/>
              <a:t>Use results from the RWI Study</a:t>
            </a:r>
          </a:p>
          <a:p>
            <a:pPr marL="1028700" indent="-342900" eaLnBrk="1" hangingPunct="1">
              <a:lnSpc>
                <a:spcPct val="90000"/>
              </a:lnSpc>
            </a:pPr>
            <a:r>
              <a:rPr lang="en-US" sz="2000" dirty="0" smtClean="0"/>
              <a:t>Not yet scoped or designed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72312"/>
          </a:xfrm>
        </p:spPr>
        <p:txBody>
          <a:bodyPr>
            <a:noAutofit/>
          </a:bodyPr>
          <a:lstStyle/>
          <a:p>
            <a:pPr marL="54864" indent="0" eaLnBrk="1" fontAlgn="auto" hangingPunct="1">
              <a:spcAft>
                <a:spcPts val="0"/>
              </a:spcAft>
              <a:defRPr/>
            </a:pPr>
            <a:r>
              <a:rPr lang="en-US" sz="3400" b="1" dirty="0" smtClean="0">
                <a:solidFill>
                  <a:schemeClr val="tx2">
                    <a:tint val="100000"/>
                    <a:shade val="90000"/>
                    <a:satMod val="250000"/>
                    <a:alpha val="100000"/>
                  </a:schemeClr>
                </a:solidFill>
              </a:rPr>
              <a:t>Roads and Wetlands Interaction Study</a:t>
            </a:r>
          </a:p>
        </p:txBody>
      </p:sp>
      <p:sp>
        <p:nvSpPr>
          <p:cNvPr id="3" name="Content Placeholder 2"/>
          <p:cNvSpPr>
            <a:spLocks noGrp="1"/>
          </p:cNvSpPr>
          <p:nvPr>
            <p:ph idx="1"/>
          </p:nvPr>
        </p:nvSpPr>
        <p:spPr>
          <a:xfrm>
            <a:off x="457200" y="1524000"/>
            <a:ext cx="8229600" cy="4800600"/>
          </a:xfrm>
        </p:spPr>
        <p:txBody>
          <a:bodyPr/>
          <a:lstStyle/>
          <a:p>
            <a:pPr marL="1143000" indent="-228600" eaLnBrk="1" hangingPunct="1">
              <a:lnSpc>
                <a:spcPct val="90000"/>
              </a:lnSpc>
              <a:buFont typeface="Wingdings 2" pitchFamily="18" charset="2"/>
              <a:buNone/>
            </a:pPr>
            <a:endParaRPr lang="en-US" sz="2600" dirty="0" smtClean="0"/>
          </a:p>
          <a:p>
            <a:pPr marL="457200" indent="-228600" eaLnBrk="1" hangingPunct="1">
              <a:lnSpc>
                <a:spcPct val="90000"/>
              </a:lnSpc>
              <a:buFont typeface="Wingdings 2" pitchFamily="18" charset="2"/>
              <a:buNone/>
            </a:pPr>
            <a:r>
              <a:rPr lang="en-US" sz="3000" dirty="0" smtClean="0"/>
              <a:t>Cannot find similar study in literature</a:t>
            </a:r>
          </a:p>
          <a:p>
            <a:pPr marL="457200" indent="-228600" eaLnBrk="1" hangingPunct="1">
              <a:lnSpc>
                <a:spcPct val="90000"/>
              </a:lnSpc>
              <a:buFont typeface="Wingdings 2" pitchFamily="18" charset="2"/>
              <a:buNone/>
            </a:pPr>
            <a:endParaRPr lang="en-US" sz="1700" dirty="0" smtClean="0"/>
          </a:p>
          <a:p>
            <a:pPr marL="457200" indent="-228600" eaLnBrk="1" hangingPunct="1">
              <a:lnSpc>
                <a:spcPct val="90000"/>
              </a:lnSpc>
              <a:spcAft>
                <a:spcPts val="1200"/>
              </a:spcAft>
              <a:buFont typeface="Wingdings 2" pitchFamily="18" charset="2"/>
              <a:buNone/>
            </a:pPr>
            <a:r>
              <a:rPr lang="en-US" sz="3000" dirty="0" smtClean="0"/>
              <a:t>Design Options:</a:t>
            </a:r>
          </a:p>
          <a:p>
            <a:pPr marL="800100" indent="-342900" eaLnBrk="1" hangingPunct="1">
              <a:lnSpc>
                <a:spcPct val="90000"/>
              </a:lnSpc>
              <a:buFont typeface="Wingdings 2" pitchFamily="18" charset="2"/>
              <a:buAutoNum type="arabicPeriod"/>
            </a:pPr>
            <a:r>
              <a:rPr lang="en-US" sz="3000" dirty="0" smtClean="0"/>
              <a:t> Paired treatment – reference</a:t>
            </a:r>
          </a:p>
          <a:p>
            <a:pPr marL="457200" indent="0" eaLnBrk="1" hangingPunct="1">
              <a:lnSpc>
                <a:spcPct val="90000"/>
              </a:lnSpc>
              <a:buFont typeface="Wingdings 2" pitchFamily="18" charset="2"/>
              <a:buNone/>
            </a:pPr>
            <a:r>
              <a:rPr lang="en-US" sz="2600" dirty="0" smtClean="0"/>
              <a:t>Too much natural variability between wetlands</a:t>
            </a:r>
          </a:p>
          <a:p>
            <a:pPr marL="749300" eaLnBrk="1" hangingPunct="1">
              <a:lnSpc>
                <a:spcPct val="90000"/>
              </a:lnSpc>
              <a:spcBef>
                <a:spcPts val="600"/>
              </a:spcBef>
              <a:buFont typeface="Rockwell" pitchFamily="18" charset="0"/>
              <a:buAutoNum type="arabicPeriod" startAt="2"/>
            </a:pPr>
            <a:r>
              <a:rPr lang="en-US" sz="3000" dirty="0" smtClean="0"/>
              <a:t> Before – after</a:t>
            </a:r>
          </a:p>
          <a:p>
            <a:pPr marL="457200" indent="0" eaLnBrk="1" hangingPunct="1">
              <a:lnSpc>
                <a:spcPct val="90000"/>
              </a:lnSpc>
              <a:buFont typeface="Wingdings 2" pitchFamily="18" charset="2"/>
              <a:buNone/>
            </a:pPr>
            <a:r>
              <a:rPr lang="en-US" sz="2600" dirty="0" smtClean="0"/>
              <a:t>Limited time frame</a:t>
            </a:r>
          </a:p>
          <a:p>
            <a:pPr marL="749300" eaLnBrk="1" hangingPunct="1">
              <a:lnSpc>
                <a:spcPct val="90000"/>
              </a:lnSpc>
              <a:spcBef>
                <a:spcPts val="600"/>
              </a:spcBef>
              <a:buFont typeface="Rockwell" pitchFamily="18" charset="0"/>
              <a:buAutoNum type="arabicPeriod" startAt="3"/>
            </a:pPr>
            <a:r>
              <a:rPr lang="en-US" sz="3000" dirty="0" smtClean="0"/>
              <a:t> Retrospective</a:t>
            </a:r>
          </a:p>
          <a:p>
            <a:pPr marL="457200" indent="0" eaLnBrk="1" hangingPunct="1">
              <a:lnSpc>
                <a:spcPct val="90000"/>
              </a:lnSpc>
              <a:buFont typeface="Wingdings 2" pitchFamily="18" charset="2"/>
              <a:buNone/>
            </a:pPr>
            <a:r>
              <a:rPr lang="en-US" sz="2600" dirty="0" smtClean="0"/>
              <a:t>No baseline data to compare ‘treatment’ effects against</a:t>
            </a:r>
          </a:p>
          <a:p>
            <a:pPr marL="1143000" indent="-228600" eaLnBrk="1" hangingPunct="1">
              <a:lnSpc>
                <a:spcPct val="90000"/>
              </a:lnSpc>
              <a:buFont typeface="Wingdings 2" pitchFamily="18" charset="2"/>
              <a:buNone/>
            </a:pPr>
            <a:endParaRPr lang="en-US" sz="1200" dirty="0" smtClean="0"/>
          </a:p>
          <a:p>
            <a:pPr marL="1143000" indent="-228600" eaLnBrk="1" hangingPunct="1">
              <a:lnSpc>
                <a:spcPct val="90000"/>
              </a:lnSpc>
              <a:buFont typeface="Wingdings 2" pitchFamily="18" charset="2"/>
              <a:buNone/>
            </a:pPr>
            <a:endParaRPr lang="en-US" sz="2600" dirty="0" smtClean="0"/>
          </a:p>
          <a:p>
            <a:pPr marL="1143000" indent="-228600" eaLnBrk="1" hangingPunct="1">
              <a:lnSpc>
                <a:spcPct val="90000"/>
              </a:lnSpc>
              <a:buFont typeface="Wingdings 2" pitchFamily="18" charset="2"/>
              <a:buNone/>
            </a:pPr>
            <a:endParaRPr lang="en-US"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sz="3400" b="1" dirty="0" smtClean="0">
                <a:solidFill>
                  <a:schemeClr val="tx2">
                    <a:tint val="100000"/>
                    <a:shade val="90000"/>
                    <a:satMod val="250000"/>
                    <a:alpha val="100000"/>
                  </a:schemeClr>
                </a:solidFill>
              </a:rPr>
              <a:t>Roads and Wetlands Interaction Study</a:t>
            </a:r>
            <a:endParaRPr lang="en-US" sz="34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905000"/>
            <a:ext cx="8229600" cy="3992563"/>
          </a:xfrm>
        </p:spPr>
        <p:txBody>
          <a:bodyPr>
            <a:normAutofit/>
          </a:bodyPr>
          <a:lstStyle/>
          <a:p>
            <a:pPr marL="114300" indent="-12700" defTabSz="1028700" eaLnBrk="1" fontAlgn="auto" hangingPunct="1">
              <a:spcBef>
                <a:spcPts val="0"/>
              </a:spcBef>
              <a:spcAft>
                <a:spcPts val="600"/>
              </a:spcAft>
              <a:buFont typeface="Wingdings 2"/>
              <a:buNone/>
              <a:defRPr/>
            </a:pPr>
            <a:r>
              <a:rPr lang="en-US" sz="3600" dirty="0" smtClean="0"/>
              <a:t>Retrospective study design</a:t>
            </a:r>
          </a:p>
          <a:p>
            <a:pPr marL="635000" indent="-406400" defTabSz="1028700" eaLnBrk="1" fontAlgn="auto" hangingPunct="1">
              <a:spcBef>
                <a:spcPts val="0"/>
              </a:spcBef>
              <a:spcAft>
                <a:spcPts val="0"/>
              </a:spcAft>
              <a:buFont typeface="Wingdings 2"/>
              <a:buChar char=""/>
              <a:defRPr/>
            </a:pPr>
            <a:r>
              <a:rPr lang="en-US" sz="2800" dirty="0" smtClean="0"/>
              <a:t>Characterize and ‘rate’ qualifying wetlands (i.e. within 200’ feet of road)</a:t>
            </a:r>
          </a:p>
          <a:p>
            <a:pPr marL="635000" indent="-406400" defTabSz="1028700" eaLnBrk="1" fontAlgn="auto" hangingPunct="1">
              <a:spcBef>
                <a:spcPts val="0"/>
              </a:spcBef>
              <a:spcAft>
                <a:spcPts val="0"/>
              </a:spcAft>
              <a:buFont typeface="Wingdings 2"/>
              <a:buChar char=""/>
              <a:defRPr/>
            </a:pPr>
            <a:r>
              <a:rPr lang="en-US" sz="2800" dirty="0" smtClean="0"/>
              <a:t>Describe associated road attributes and characteristics</a:t>
            </a:r>
          </a:p>
          <a:p>
            <a:pPr marL="635000" indent="-406400" defTabSz="1028700" eaLnBrk="1" fontAlgn="auto" hangingPunct="1">
              <a:spcBef>
                <a:spcPts val="0"/>
              </a:spcBef>
              <a:spcAft>
                <a:spcPts val="0"/>
              </a:spcAft>
              <a:buFont typeface="Wingdings 2"/>
              <a:buChar char=""/>
              <a:defRPr/>
            </a:pPr>
            <a:r>
              <a:rPr lang="en-US" sz="2800" dirty="0" smtClean="0"/>
              <a:t>Quantify physical relationship between road(s) and wetland(s)</a:t>
            </a:r>
          </a:p>
          <a:p>
            <a:pPr marL="977900" indent="-12700" defTabSz="1028700" eaLnBrk="1" fontAlgn="auto" hangingPunct="1">
              <a:spcBef>
                <a:spcPts val="0"/>
              </a:spcBef>
              <a:spcAft>
                <a:spcPts val="0"/>
              </a:spcAft>
              <a:buFont typeface="Wingdings 2"/>
              <a:buNone/>
              <a:defRPr/>
            </a:pPr>
            <a:r>
              <a:rPr lang="en-US" sz="2400" dirty="0" smtClean="0"/>
              <a:t>(distance, slope, vegetation, drainage, etc.)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sz="3400" b="1" dirty="0" smtClean="0">
                <a:solidFill>
                  <a:schemeClr val="tx2">
                    <a:tint val="100000"/>
                    <a:shade val="90000"/>
                    <a:satMod val="250000"/>
                    <a:alpha val="100000"/>
                  </a:schemeClr>
                </a:solidFill>
              </a:rPr>
              <a:t>Roads and Wetlands Interaction Study</a:t>
            </a:r>
            <a:endParaRPr lang="en-US" sz="3400"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533400" y="1524000"/>
            <a:ext cx="8382000" cy="5029200"/>
          </a:xfrm>
        </p:spPr>
        <p:txBody>
          <a:bodyPr>
            <a:normAutofit/>
          </a:bodyPr>
          <a:lstStyle/>
          <a:p>
            <a:pPr marL="800100" indent="-342900" defTabSz="1028700" eaLnBrk="1" hangingPunct="1">
              <a:lnSpc>
                <a:spcPct val="80000"/>
              </a:lnSpc>
              <a:buFont typeface="Wingdings 2" pitchFamily="18" charset="2"/>
              <a:buNone/>
            </a:pPr>
            <a:endParaRPr lang="en-US" sz="1800" dirty="0" smtClean="0"/>
          </a:p>
          <a:p>
            <a:pPr marL="800100" indent="-342900" defTabSz="1028700" eaLnBrk="1" hangingPunct="1">
              <a:lnSpc>
                <a:spcPct val="80000"/>
              </a:lnSpc>
              <a:buFont typeface="Wingdings 2" pitchFamily="18" charset="2"/>
              <a:buNone/>
            </a:pPr>
            <a:r>
              <a:rPr lang="en-US" sz="2800" u="sng" dirty="0" smtClean="0"/>
              <a:t>Indicators</a:t>
            </a:r>
          </a:p>
          <a:p>
            <a:pPr marL="914400" indent="-342900" defTabSz="1028700" eaLnBrk="1" hangingPunct="1">
              <a:lnSpc>
                <a:spcPct val="80000"/>
              </a:lnSpc>
              <a:spcBef>
                <a:spcPts val="600"/>
              </a:spcBef>
              <a:buFont typeface="Wingdings 2" pitchFamily="18" charset="2"/>
              <a:buNone/>
            </a:pPr>
            <a:r>
              <a:rPr lang="en-US" sz="2000" dirty="0" smtClean="0"/>
              <a:t>Road in wetland</a:t>
            </a:r>
          </a:p>
          <a:p>
            <a:pPr marL="914400" indent="-342900" defTabSz="1028700" eaLnBrk="1" hangingPunct="1">
              <a:lnSpc>
                <a:spcPct val="80000"/>
              </a:lnSpc>
              <a:spcBef>
                <a:spcPts val="0"/>
              </a:spcBef>
              <a:buFont typeface="Wingdings 2" pitchFamily="18" charset="2"/>
              <a:buNone/>
            </a:pPr>
            <a:r>
              <a:rPr lang="en-US" sz="2000" dirty="0" smtClean="0"/>
              <a:t>Dead standing vegetation</a:t>
            </a:r>
          </a:p>
          <a:p>
            <a:pPr marL="914400" indent="-342900" defTabSz="1028700" eaLnBrk="1" hangingPunct="1">
              <a:lnSpc>
                <a:spcPct val="80000"/>
              </a:lnSpc>
              <a:buFont typeface="Wingdings 2" pitchFamily="18" charset="2"/>
              <a:buNone/>
            </a:pPr>
            <a:r>
              <a:rPr lang="en-US" sz="2000" dirty="0" smtClean="0"/>
              <a:t>Drift lines in wetland</a:t>
            </a:r>
          </a:p>
          <a:p>
            <a:pPr marL="914400" indent="-342900" defTabSz="1028700" eaLnBrk="1" hangingPunct="1">
              <a:lnSpc>
                <a:spcPct val="80000"/>
              </a:lnSpc>
              <a:buFont typeface="Wingdings 2" pitchFamily="18" charset="2"/>
              <a:buNone/>
            </a:pPr>
            <a:r>
              <a:rPr lang="en-US" sz="2000" dirty="0" smtClean="0"/>
              <a:t>Impoundment</a:t>
            </a:r>
          </a:p>
          <a:p>
            <a:pPr marL="914400" indent="-342900" defTabSz="1028700" eaLnBrk="1" hangingPunct="1">
              <a:lnSpc>
                <a:spcPct val="80000"/>
              </a:lnSpc>
              <a:buFont typeface="Wingdings 2" pitchFamily="18" charset="2"/>
              <a:buNone/>
            </a:pPr>
            <a:r>
              <a:rPr lang="en-US" sz="2000" dirty="0" smtClean="0"/>
              <a:t>Sediment observed in wetland</a:t>
            </a:r>
          </a:p>
          <a:p>
            <a:pPr marL="914400" indent="-342900" defTabSz="1028700" eaLnBrk="1" hangingPunct="1">
              <a:lnSpc>
                <a:spcPct val="80000"/>
              </a:lnSpc>
              <a:buFont typeface="Wingdings 2" pitchFamily="18" charset="2"/>
              <a:buNone/>
            </a:pPr>
            <a:r>
              <a:rPr lang="en-US" sz="2000" dirty="0" smtClean="0"/>
              <a:t>Compacted and rutted soil in and around wetland</a:t>
            </a:r>
          </a:p>
          <a:p>
            <a:pPr marL="914400" indent="-342900" defTabSz="1028700" eaLnBrk="1" hangingPunct="1">
              <a:lnSpc>
                <a:spcPct val="80000"/>
              </a:lnSpc>
              <a:buFont typeface="Wingdings 2" pitchFamily="18" charset="2"/>
              <a:buNone/>
            </a:pPr>
            <a:r>
              <a:rPr lang="en-US" sz="2000" dirty="0" smtClean="0"/>
              <a:t>Invasive species present in and around wetland</a:t>
            </a:r>
          </a:p>
          <a:p>
            <a:pPr marL="914400" indent="-342900" defTabSz="1028700" eaLnBrk="1" hangingPunct="1">
              <a:lnSpc>
                <a:spcPct val="80000"/>
              </a:lnSpc>
              <a:buFont typeface="Wingdings 2" pitchFamily="18" charset="2"/>
              <a:buNone/>
            </a:pPr>
            <a:r>
              <a:rPr lang="en-US" sz="2000" dirty="0" smtClean="0"/>
              <a:t>Slash/debris left in wetland</a:t>
            </a:r>
          </a:p>
          <a:p>
            <a:pPr marL="914400" indent="-342900" defTabSz="1028700" eaLnBrk="1" hangingPunct="1">
              <a:lnSpc>
                <a:spcPct val="80000"/>
              </a:lnSpc>
              <a:buFont typeface="Wingdings 2" pitchFamily="18" charset="2"/>
              <a:buNone/>
            </a:pPr>
            <a:r>
              <a:rPr lang="en-US" sz="2000" dirty="0" smtClean="0"/>
              <a:t>Other?</a:t>
            </a:r>
          </a:p>
          <a:p>
            <a:pPr marL="800100" indent="-342900" defTabSz="1028700" eaLnBrk="1" hangingPunct="1">
              <a:lnSpc>
                <a:spcPct val="80000"/>
              </a:lnSpc>
              <a:buFont typeface="Wingdings 2" pitchFamily="18" charset="2"/>
              <a:buNone/>
            </a:pPr>
            <a:endParaRPr lang="en-US" sz="800" dirty="0" smtClean="0"/>
          </a:p>
          <a:p>
            <a:pPr marL="800100" indent="-342900" defTabSz="1028700" eaLnBrk="1" hangingPunct="1">
              <a:lnSpc>
                <a:spcPct val="80000"/>
              </a:lnSpc>
              <a:spcBef>
                <a:spcPts val="1200"/>
              </a:spcBef>
              <a:buFont typeface="Wingdings 2" pitchFamily="18" charset="2"/>
              <a:buNone/>
            </a:pPr>
            <a:r>
              <a:rPr lang="en-US" sz="2800" u="sng" dirty="0" smtClean="0"/>
              <a:t>Best professional judgment</a:t>
            </a:r>
            <a:r>
              <a:rPr lang="en-US" sz="2800" dirty="0" smtClean="0"/>
              <a:t>  (when necessary)</a:t>
            </a:r>
          </a:p>
          <a:p>
            <a:pPr marL="800100" indent="-342900" defTabSz="1028700" eaLnBrk="1" hangingPunct="1">
              <a:lnSpc>
                <a:spcPct val="80000"/>
              </a:lnSpc>
              <a:spcBef>
                <a:spcPts val="600"/>
              </a:spcBef>
            </a:pPr>
            <a:r>
              <a:rPr lang="en-US" sz="2400" dirty="0" smtClean="0"/>
              <a:t>Is the presence of the indicator a result of road construction or maintenance?</a:t>
            </a:r>
          </a:p>
          <a:p>
            <a:pPr marL="800100" indent="-342900" defTabSz="1028700" eaLnBrk="1" hangingPunct="1">
              <a:lnSpc>
                <a:spcPct val="80000"/>
              </a:lnSpc>
            </a:pPr>
            <a:r>
              <a:rPr lang="en-US" sz="2400" dirty="0" smtClean="0"/>
              <a:t>Does the indicator represent a </a:t>
            </a:r>
            <a:r>
              <a:rPr lang="en-US" sz="2400" i="1" dirty="0" smtClean="0"/>
              <a:t>potential</a:t>
            </a:r>
            <a:r>
              <a:rPr lang="en-US" sz="2400" dirty="0" smtClean="0"/>
              <a:t> change to function </a:t>
            </a:r>
            <a:r>
              <a:rPr lang="en-US" sz="2400" i="1" dirty="0" smtClean="0"/>
              <a:t>x</a:t>
            </a:r>
            <a:r>
              <a:rPr lang="en-US" sz="2400"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ublications" ma:contentTypeID="0x0101006B11CAB9DD3AD14ABDA9081B1E83275E008585E091D4FCAA4B88663916472B09FD" ma:contentTypeVersion="17" ma:contentTypeDescription="" ma:contentTypeScope="" ma:versionID="4c6a7873ce2e97d7b8403d1c182cc150">
  <xsd:schema xmlns:xsd="http://www.w3.org/2001/XMLSchema" xmlns:p="http://schemas.microsoft.com/office/2006/metadata/properties" xmlns:ns2="d6a402c2-6f55-4444-9f75-7a0c5427824d" targetNamespace="http://schemas.microsoft.com/office/2006/metadata/properties" ma:root="true" ma:fieldsID="ffaacac355ac354a2df57135465681fd" ns2:_="">
    <xsd:import namespace="d6a402c2-6f55-4444-9f75-7a0c5427824d"/>
    <xsd:element name="properties">
      <xsd:complexType>
        <xsd:sequence>
          <xsd:element name="documentManagement">
            <xsd:complexType>
              <xsd:all>
                <xsd:element ref="ns2:Display_x0020_On" minOccurs="0"/>
                <xsd:element ref="ns2:No_x0020_Show" minOccurs="0"/>
                <xsd:element ref="ns2:Publication_x0020_Type" minOccurs="0"/>
                <xsd:element ref="ns2:Document_x0020_Description"/>
              </xsd:all>
            </xsd:complexType>
          </xsd:element>
        </xsd:sequence>
      </xsd:complexType>
    </xsd:element>
  </xsd:schema>
  <xsd:schema xmlns:xsd="http://www.w3.org/2001/XMLSchema" xmlns:dms="http://schemas.microsoft.com/office/2006/documentManagement/types" targetNamespace="d6a402c2-6f55-4444-9f75-7a0c5427824d" elementFormDefault="qualified">
    <xsd:import namespace="http://schemas.microsoft.com/office/2006/documentManagement/types"/>
    <xsd:element name="Display_x0020_On" ma:index="2" nillable="true" ma:displayName="Display On" ma:default="" ma:description="Specifies where to display item." ma:internalName="Display_x0020_On" ma:requiredMultiChoice="true">
      <xsd:complexType>
        <xsd:complexContent>
          <xsd:extension base="dms:MultiChoice">
            <xsd:sequence>
              <xsd:element name="Value" maxOccurs="unbounded" minOccurs="0" nillable="true">
                <xsd:simpleType>
                  <xsd:restriction base="dms:Choice">
                    <xsd:enumeration value="HOME"/>
                    <xsd:enumeration value="REC_HM"/>
                    <xsd:enumeration value="REC_REC"/>
                    <xsd:enumeration value="REC_EDU"/>
                    <xsd:enumeration value="REC_CTZN"/>
                    <xsd:enumeration value="REC_FIRE"/>
                    <xsd:enumeration value="REC_HOWN"/>
                    <xsd:enumeration value="REC_LEG"/>
                    <xsd:enumeration value="BIZ_HM"/>
                    <xsd:enumeration value="BIZ_FP"/>
                    <xsd:enumeration value="BIZ_LEAS"/>
                    <xsd:enumeration value="BIZ_TRUST"/>
                    <xsd:enumeration value="BIZ_GOV"/>
                    <xsd:enumeration value="BIZ_INDS"/>
                    <xsd:enumeration value="BIZ_TS"/>
                    <xsd:enumeration value="SCI_HM"/>
                    <xsd:enumeration value="SCI_CONS"/>
                    <xsd:enumeration value="SCI_GEOL"/>
                    <xsd:enumeration value="SCI_AQM"/>
                    <xsd:enumeration value="SCI_FRST"/>
                    <xsd:enumeration value="SCI_WETL"/>
                    <xsd:enumeration value="SCI_SEPA"/>
                    <xsd:enumeration value="ABT_HM"/>
                    <xsd:enumeration value="ABT_MIS"/>
                    <xsd:enumeration value="ABT_DIV"/>
                    <xsd:enumeration value="ABT_RGN"/>
                    <xsd:enumeration value="ABT_BC"/>
                    <xsd:enumeration value="ABT_TRBL"/>
                    <xsd:enumeration value="ABT_DML"/>
                    <xsd:enumeration value="DIV_AQR"/>
                    <xsd:enumeration value="DIV_AMP"/>
                    <xsd:enumeration value="DIV_ENG"/>
                    <xsd:enumeration value="DIV_FM"/>
                    <xsd:enumeration value="DIV_FP"/>
                    <xsd:enumeration value="DIV_GER"/>
                    <xsd:enumeration value="DIV_HR"/>
                    <xsd:enumeration value="DIV_IT"/>
                    <xsd:enumeration value="DIV_LM"/>
                    <xsd:enumeration value="DIV_OBE"/>
                    <xsd:enumeration value="DIV_EM"/>
                    <xsd:enumeration value="DIV_PSL"/>
                    <xsd:enumeration value="DIV_RP"/>
                    <xsd:enumeration value="RGN_NE"/>
                    <xsd:enumeration value="RGN_NW"/>
                    <xsd:enumeration value="RGN_OLY"/>
                    <xsd:enumeration value="RGN_PC"/>
                    <xsd:enumeration value="RGN_SE"/>
                    <xsd:enumeration value="RGN_SPS"/>
                    <xsd:enumeration value="RGN_AQR"/>
                    <xsd:enumeration value="BC_BNR"/>
                    <xsd:enumeration value="BC_FIRE"/>
                    <xsd:enumeration value="BC_FP"/>
                    <xsd:enumeration value="BC_LNDBNK"/>
                    <xsd:enumeration value="BC_NATHRG"/>
                    <xsd:enumeration value="BC_SFLO"/>
                    <xsd:enumeration value="BC_SRVY"/>
                    <xsd:enumeration value="BC_WCFC"/>
                    <xsd:enumeration value="BC_GEOG"/>
                    <xsd:enumeration value="BC_FSTSTWD"/>
                    <xsd:enumeration value="BC_CMER"/>
                    <xsd:enumeration value="PR"/>
                    <xsd:enumeration value="FAQ"/>
                    <xsd:enumeration value="POL"/>
                  </xsd:restriction>
                </xsd:simpleType>
              </xsd:element>
            </xsd:sequence>
          </xsd:extension>
        </xsd:complexContent>
      </xsd:complexType>
    </xsd:element>
    <xsd:element name="No_x0020_Show" ma:index="3" nillable="true" ma:displayName="No Show" ma:default="0" ma:description="Check this box if the publication does not need to show in the Publications list." ma:internalName="No_x0020_Show">
      <xsd:simpleType>
        <xsd:restriction base="dms:Boolean"/>
      </xsd:simpleType>
    </xsd:element>
    <xsd:element name="Publication_x0020_Type" ma:index="4" nillable="true" ma:displayName="Publication Type" ma:default="" ma:format="RadioButtons" ma:internalName="Publication_x0020_Type">
      <xsd:simpleType>
        <xsd:restriction base="dms:Choice">
          <xsd:enumeration value="Agendas"/>
          <xsd:enumeration value="Data"/>
          <xsd:enumeration value="Forms"/>
          <xsd:enumeration value="Maps"/>
          <xsd:enumeration value="Minutes"/>
          <xsd:enumeration value="Publications"/>
          <xsd:enumeration value="Regulations"/>
          <xsd:enumeration value="Reports"/>
          <xsd:enumeration value="Research"/>
          <xsd:enumeration value="SEPA"/>
        </xsd:restriction>
      </xsd:simpleType>
    </xsd:element>
    <xsd:element name="Document_x0020_Description" ma:index="5" ma:displayName="Document Description" ma:default="" ma:internalName="Document_x0020_Description" ma:readOnly="fals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No_x0020_Show xmlns="d6a402c2-6f55-4444-9f75-7a0c5427824d">true</No_x0020_Show>
    <Display_x0020_On xmlns="d6a402c2-6f55-4444-9f75-7a0c5427824d">
      <Value>BC_CMER</Value>
    </Display_x0020_On>
    <Publication_x0020_Type xmlns="d6a402c2-6f55-4444-9f75-7a0c5427824d">Publications</Publication_x0020_Type>
    <Document_x0020_Description xmlns="d6a402c2-6f55-4444-9f75-7a0c5427824d">CMER Meeting Materials July 27, 2010 - Wetland Mitigation Effectiveness Presentation</Document_x0020_Description>
  </documentManagement>
</p:properties>
</file>

<file path=customXml/itemProps1.xml><?xml version="1.0" encoding="utf-8"?>
<ds:datastoreItem xmlns:ds="http://schemas.openxmlformats.org/officeDocument/2006/customXml" ds:itemID="{CA988AEA-DA9E-463D-B30C-9A9B0610B938}"/>
</file>

<file path=customXml/itemProps2.xml><?xml version="1.0" encoding="utf-8"?>
<ds:datastoreItem xmlns:ds="http://schemas.openxmlformats.org/officeDocument/2006/customXml" ds:itemID="{27BC0B38-85E0-456A-AA94-090AA754B5FC}"/>
</file>

<file path=customXml/itemProps3.xml><?xml version="1.0" encoding="utf-8"?>
<ds:datastoreItem xmlns:ds="http://schemas.openxmlformats.org/officeDocument/2006/customXml" ds:itemID="{C5EBAC4E-D7A5-41B3-A0E4-88BB4DDF45F5}"/>
</file>

<file path=docProps/app.xml><?xml version="1.0" encoding="utf-8"?>
<Properties xmlns="http://schemas.openxmlformats.org/officeDocument/2006/extended-properties" xmlns:vt="http://schemas.openxmlformats.org/officeDocument/2006/docPropsVTypes">
  <Template>Foundry</Template>
  <TotalTime>2757</TotalTime>
  <Words>2326</Words>
  <Application>Microsoft Office PowerPoint</Application>
  <PresentationFormat>On-screen Show (4:3)</PresentationFormat>
  <Paragraphs>255</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Wetland Mitigation Program Overview</vt:lpstr>
      <vt:lpstr>Wetland Mitigation Program</vt:lpstr>
      <vt:lpstr>What are wetland functions?</vt:lpstr>
      <vt:lpstr>Wetland Mitigation Program</vt:lpstr>
      <vt:lpstr>Wetland Mitigation Program</vt:lpstr>
      <vt:lpstr>Wetland Mitigation Program</vt:lpstr>
      <vt:lpstr>Roads and Wetlands Interaction Study</vt:lpstr>
      <vt:lpstr>Roads and Wetlands Interaction Study</vt:lpstr>
      <vt:lpstr>Roads and Wetlands Interaction Study</vt:lpstr>
      <vt:lpstr>Roads and Wetlands Interaction Study</vt:lpstr>
      <vt:lpstr>Post Pilot Study Steps</vt:lpstr>
      <vt:lpstr>Where are we now?</vt:lpstr>
      <vt:lpstr>Next Steps</vt:lpstr>
      <vt:lpstr>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7-27-10 CMER Meeting Materials</dc:title>
  <dc:creator>Owner</dc:creator>
  <cp:lastModifiedBy>dhut490</cp:lastModifiedBy>
  <cp:revision>235</cp:revision>
  <dcterms:created xsi:type="dcterms:W3CDTF">2010-04-06T20:03:45Z</dcterms:created>
  <dcterms:modified xsi:type="dcterms:W3CDTF">2010-08-03T19:48:35Z</dcterms:modified>
  <cp:contentType>Publications</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0x0101006B11CAB9DD3AD14ABDA9081B1E83275E008585E091D4FCAA4B88663916472B09FD</vt:lpwstr>
  </property>
</Properties>
</file>