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customXml/itemProps1.xml" ContentType="application/vnd.openxmlformats-officedocument.customXmlProperties+xml"/>
  <Default Extension="rels" ContentType="application/vnd.openxmlformats-package.relationship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notesMasters/notesMaster1.xml" ContentType="application/vnd.openxmlformats-officedocument.presentationml.notesMaster+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customXml/itemProps2.xml" ContentType="application/vnd.openxmlformats-officedocument.customXmlPropertie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Default Extension="jpeg" ContentType="image/jpeg"/>
  <Override PartName="/ppt/slides/slide1.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Lst>
  <p:notesMasterIdLst>
    <p:notesMasterId r:id="rId11"/>
  </p:notesMasterIdLst>
  <p:handoutMasterIdLst>
    <p:handoutMasterId r:id="rId12"/>
  </p:handoutMasterIdLst>
  <p:sldIdLst>
    <p:sldId id="256" r:id="rId2"/>
    <p:sldId id="318" r:id="rId3"/>
    <p:sldId id="320" r:id="rId4"/>
    <p:sldId id="300" r:id="rId5"/>
    <p:sldId id="260" r:id="rId6"/>
    <p:sldId id="308" r:id="rId7"/>
    <p:sldId id="319" r:id="rId8"/>
    <p:sldId id="309" r:id="rId9"/>
    <p:sldId id="316"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0099FF"/>
    <a:srgbClr val="009900"/>
    <a:srgbClr val="33CC33"/>
    <a:srgbClr val="339966"/>
    <a:srgbClr val="339933"/>
    <a:srgbClr val="00CC66"/>
    <a:srgbClr val="006600"/>
    <a:srgbClr val="008000"/>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44" autoAdjust="0"/>
    <p:restoredTop sz="90232" autoAdjust="0"/>
  </p:normalViewPr>
  <p:slideViewPr>
    <p:cSldViewPr>
      <p:cViewPr>
        <p:scale>
          <a:sx n="75" d="100"/>
          <a:sy n="75" d="100"/>
        </p:scale>
        <p:origin x="-1050" y="-59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199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698FC5-A0F8-4F45-82DC-AE549A1056A2}" type="datetimeFigureOut">
              <a:rPr lang="en-US" smtClean="0"/>
              <a:pPr/>
              <a:t>8/9/2011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4677298-FBD1-466A-B639-26001140A473}" type="slidenum">
              <a:rPr lang="en-US" smtClean="0"/>
              <a:pPr/>
              <a:t>‹#›</a:t>
            </a:fld>
            <a:endParaRPr lang="en-US"/>
          </a:p>
        </p:txBody>
      </p:sp>
    </p:spTree>
    <p:extLst>
      <p:ext uri="{BB962C8B-B14F-4D97-AF65-F5344CB8AC3E}">
        <p14:creationId xmlns:p14="http://schemas.microsoft.com/office/powerpoint/2010/main" val="5216737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8AE914D1-9EAA-41C5-A807-D6B1BAEDF9E4}" type="datetimeFigureOut">
              <a:rPr lang="en-US"/>
              <a:pPr>
                <a:defRPr/>
              </a:pPr>
              <a:t>8/9/2011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2EEC6506-DA7C-4001-8D06-C6A9A66D15CC}" type="slidenum">
              <a:rPr lang="en-US"/>
              <a:pPr>
                <a:defRPr/>
              </a:pPr>
              <a:t>‹#›</a:t>
            </a:fld>
            <a:endParaRPr lang="en-US"/>
          </a:p>
        </p:txBody>
      </p:sp>
    </p:spTree>
    <p:extLst>
      <p:ext uri="{BB962C8B-B14F-4D97-AF65-F5344CB8AC3E}">
        <p14:creationId xmlns:p14="http://schemas.microsoft.com/office/powerpoint/2010/main" val="31992676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The purpose of the presentation is to:</a:t>
            </a:r>
          </a:p>
          <a:p>
            <a:pPr marL="228600" indent="-228600" eaLnBrk="1" hangingPunct="1">
              <a:spcBef>
                <a:spcPct val="0"/>
              </a:spcBef>
              <a:buFont typeface="+mj-lt"/>
              <a:buAutoNum type="arabicPeriod"/>
            </a:pPr>
            <a:r>
              <a:rPr lang="en-US" dirty="0" smtClean="0"/>
              <a:t>Describe</a:t>
            </a:r>
            <a:r>
              <a:rPr lang="en-US" baseline="0" dirty="0" smtClean="0"/>
              <a:t> the Wetland Mitigation Program</a:t>
            </a:r>
          </a:p>
          <a:p>
            <a:pPr marL="228600" indent="-228600" eaLnBrk="1" hangingPunct="1">
              <a:spcBef>
                <a:spcPct val="0"/>
              </a:spcBef>
              <a:buFont typeface="+mj-lt"/>
              <a:buAutoNum type="arabicPeriod"/>
            </a:pPr>
            <a:r>
              <a:rPr lang="en-US" dirty="0" smtClean="0"/>
              <a:t>What its</a:t>
            </a:r>
            <a:r>
              <a:rPr lang="en-US" baseline="0" dirty="0" smtClean="0"/>
              <a:t> current status is</a:t>
            </a:r>
          </a:p>
          <a:p>
            <a:pPr marL="228600" indent="-228600" eaLnBrk="1" hangingPunct="1">
              <a:spcBef>
                <a:spcPct val="0"/>
              </a:spcBef>
              <a:buFont typeface="+mj-lt"/>
              <a:buAutoNum type="arabicPeriod"/>
            </a:pPr>
            <a:r>
              <a:rPr lang="en-US" baseline="0" dirty="0" smtClean="0"/>
              <a:t>And what the timelines are for the various projects that comprise the program</a:t>
            </a:r>
          </a:p>
          <a:p>
            <a:pPr marL="228600" indent="-228600" eaLnBrk="1" hangingPunct="1">
              <a:spcBef>
                <a:spcPct val="0"/>
              </a:spcBef>
              <a:buFont typeface="+mj-lt"/>
              <a:buAutoNum type="arabicPeriod"/>
            </a:pPr>
            <a:endParaRPr lang="en-US" baseline="0" dirty="0" smtClean="0"/>
          </a:p>
          <a:p>
            <a:pPr marL="228600" indent="-228600" eaLnBrk="1" hangingPunct="1">
              <a:spcBef>
                <a:spcPct val="0"/>
              </a:spcBef>
              <a:buFont typeface="+mj-lt"/>
              <a:buNone/>
            </a:pPr>
            <a:r>
              <a:rPr lang="en-US" baseline="0" dirty="0" err="1" smtClean="0"/>
              <a:t>WetSAG</a:t>
            </a:r>
            <a:r>
              <a:rPr lang="en-US" baseline="0" dirty="0" smtClean="0"/>
              <a:t>, which is a sub-committee of CMER, is organizing and directing the program, with guidance from CMER.</a:t>
            </a:r>
          </a:p>
        </p:txBody>
      </p:sp>
      <p:sp>
        <p:nvSpPr>
          <p:cNvPr id="153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E3424EB-DC97-48FA-9D0D-2E89DCF8C02B}" type="slidenum">
              <a:rPr lang="en-US"/>
              <a:pPr fontAlgn="base">
                <a:spcBef>
                  <a:spcPct val="0"/>
                </a:spcBef>
                <a:spcAft>
                  <a:spcPct val="0"/>
                </a:spcAft>
                <a:defRPr/>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aseline="0" dirty="0" smtClean="0"/>
              <a:t>For background and context, in the current CMER work plan, the Wetland mitigation Program is part of the Wetlands Protection Rule Group that includes 5 Programs.</a:t>
            </a:r>
          </a:p>
          <a:p>
            <a:pPr marL="0" marR="0" indent="0" algn="l" defTabSz="914400" rtl="0" eaLnBrk="1" fontAlgn="base" latinLnBrk="0" hangingPunct="1">
              <a:lnSpc>
                <a:spcPct val="100000"/>
              </a:lnSpc>
              <a:spcBef>
                <a:spcPct val="0"/>
              </a:spcBef>
              <a:spcAft>
                <a:spcPct val="0"/>
              </a:spcAft>
              <a:buClrTx/>
              <a:buSzTx/>
              <a:buFontTx/>
              <a:buNone/>
              <a:tabLst/>
              <a:defRPr/>
            </a:pPr>
            <a:endParaRPr lang="en-US" baseline="0" dirty="0" smtClean="0"/>
          </a:p>
          <a:p>
            <a:pPr marL="0" marR="0" indent="0" algn="l" defTabSz="914400" rtl="0" eaLnBrk="1" fontAlgn="base" latinLnBrk="0" hangingPunct="1">
              <a:lnSpc>
                <a:spcPct val="100000"/>
              </a:lnSpc>
              <a:spcBef>
                <a:spcPct val="0"/>
              </a:spcBef>
              <a:spcAft>
                <a:spcPct val="0"/>
              </a:spcAft>
              <a:buClrTx/>
              <a:buSzTx/>
              <a:buFontTx/>
              <a:buNone/>
              <a:tabLst/>
              <a:defRPr/>
            </a:pPr>
            <a:r>
              <a:rPr lang="en-US" baseline="0" dirty="0" smtClean="0"/>
              <a:t>Data collected wetland mitigation program will inform studies that are planned in the other programs, including studies currently listed by the department of ecology’s clean water assurances milestones.</a:t>
            </a:r>
          </a:p>
          <a:p>
            <a:pPr marL="0" marR="0" indent="0" algn="l" defTabSz="914400" rtl="0" eaLnBrk="1" fontAlgn="base" latinLnBrk="0" hangingPunct="1">
              <a:lnSpc>
                <a:spcPct val="100000"/>
              </a:lnSpc>
              <a:spcBef>
                <a:spcPct val="0"/>
              </a:spcBef>
              <a:spcAft>
                <a:spcPct val="0"/>
              </a:spcAft>
              <a:buClrTx/>
              <a:buSzTx/>
              <a:buFontTx/>
              <a:buNone/>
              <a:tabLst/>
              <a:defRPr/>
            </a:pPr>
            <a:endParaRPr lang="en-US" baseline="0" dirty="0" smtClean="0"/>
          </a:p>
          <a:p>
            <a:pPr marL="0" marR="0" indent="0" algn="l" defTabSz="914400" rtl="0" eaLnBrk="1" fontAlgn="base" latinLnBrk="0" hangingPunct="1">
              <a:lnSpc>
                <a:spcPct val="100000"/>
              </a:lnSpc>
              <a:spcBef>
                <a:spcPct val="0"/>
              </a:spcBef>
              <a:spcAft>
                <a:spcPct val="0"/>
              </a:spcAft>
              <a:buClrTx/>
              <a:buSzTx/>
              <a:buFontTx/>
              <a:buNone/>
              <a:tabLst/>
              <a:defRPr/>
            </a:pPr>
            <a:r>
              <a:rPr lang="en-US" baseline="0" dirty="0" smtClean="0"/>
              <a:t>Right now, the wetland mitigation program is the only program that </a:t>
            </a:r>
            <a:r>
              <a:rPr lang="en-US" baseline="0" dirty="0" err="1" smtClean="0"/>
              <a:t>WetSAG</a:t>
            </a:r>
            <a:r>
              <a:rPr lang="en-US" baseline="0" dirty="0" smtClean="0"/>
              <a:t> is actively working on.</a:t>
            </a:r>
          </a:p>
          <a:p>
            <a:pPr marL="0" marR="0" indent="0" algn="l" defTabSz="914400" rtl="0" eaLnBrk="1" fontAlgn="base" latinLnBrk="0" hangingPunct="1">
              <a:lnSpc>
                <a:spcPct val="100000"/>
              </a:lnSpc>
              <a:spcBef>
                <a:spcPct val="0"/>
              </a:spcBef>
              <a:spcAft>
                <a:spcPct val="0"/>
              </a:spcAft>
              <a:buClrTx/>
              <a:buSzTx/>
              <a:buFontTx/>
              <a:buNone/>
              <a:tabLst/>
              <a:defRPr/>
            </a:pPr>
            <a:endParaRPr lang="en-US" baseline="0" dirty="0" smtClean="0"/>
          </a:p>
          <a:p>
            <a:pPr marL="0" marR="0" indent="0" algn="l" defTabSz="914400" rtl="0" eaLnBrk="1" fontAlgn="base" latinLnBrk="0" hangingPunct="1">
              <a:lnSpc>
                <a:spcPct val="100000"/>
              </a:lnSpc>
              <a:spcBef>
                <a:spcPct val="0"/>
              </a:spcBef>
              <a:spcAft>
                <a:spcPct val="0"/>
              </a:spcAft>
              <a:buClrTx/>
              <a:buSzTx/>
              <a:buFontTx/>
              <a:buNone/>
              <a:tabLst/>
              <a:defRPr/>
            </a:pPr>
            <a:r>
              <a:rPr lang="en-US" baseline="0" dirty="0" smtClean="0"/>
              <a:t>CWA include:</a:t>
            </a:r>
          </a:p>
          <a:p>
            <a:pPr marL="228600" marR="0" indent="-228600" algn="l" defTabSz="914400" rtl="0" eaLnBrk="1" fontAlgn="base" latinLnBrk="0" hangingPunct="1">
              <a:lnSpc>
                <a:spcPct val="100000"/>
              </a:lnSpc>
              <a:spcBef>
                <a:spcPct val="0"/>
              </a:spcBef>
              <a:spcAft>
                <a:spcPct val="0"/>
              </a:spcAft>
              <a:buClrTx/>
              <a:buSzTx/>
              <a:buFont typeface="+mj-lt"/>
              <a:buAutoNum type="arabicPeriod"/>
              <a:tabLst/>
              <a:defRPr/>
            </a:pPr>
            <a:r>
              <a:rPr lang="en-US" dirty="0" smtClean="0"/>
              <a:t>Wetland mitigation effectiveness</a:t>
            </a:r>
          </a:p>
          <a:p>
            <a:pPr marL="228600" marR="0" indent="-228600" algn="l" defTabSz="914400" rtl="0" eaLnBrk="1" fontAlgn="base" latinLnBrk="0" hangingPunct="1">
              <a:lnSpc>
                <a:spcPct val="100000"/>
              </a:lnSpc>
              <a:spcBef>
                <a:spcPct val="0"/>
              </a:spcBef>
              <a:spcAft>
                <a:spcPct val="0"/>
              </a:spcAft>
              <a:buClrTx/>
              <a:buSzTx/>
              <a:buFont typeface="+mj-lt"/>
              <a:buAutoNum type="arabicPeriod"/>
              <a:tabLst/>
              <a:defRPr/>
            </a:pPr>
            <a:r>
              <a:rPr lang="en-US" dirty="0" smtClean="0"/>
              <a:t>WMZ Effectiveness</a:t>
            </a:r>
            <a:r>
              <a:rPr lang="en-US" baseline="0" dirty="0" smtClean="0"/>
              <a:t> Monitoring</a:t>
            </a:r>
          </a:p>
          <a:p>
            <a:pPr marL="228600" marR="0" indent="-228600" algn="l" defTabSz="914400" rtl="0" eaLnBrk="1" fontAlgn="base" latinLnBrk="0" hangingPunct="1">
              <a:lnSpc>
                <a:spcPct val="100000"/>
              </a:lnSpc>
              <a:spcBef>
                <a:spcPct val="0"/>
              </a:spcBef>
              <a:spcAft>
                <a:spcPct val="0"/>
              </a:spcAft>
              <a:buClrTx/>
              <a:buSzTx/>
              <a:buFont typeface="+mj-lt"/>
              <a:buAutoNum type="arabicPeriod"/>
              <a:tabLst/>
              <a:defRPr/>
            </a:pPr>
            <a:r>
              <a:rPr lang="en-US" baseline="0" dirty="0" smtClean="0"/>
              <a:t>Wetland/stream water temperature interactions</a:t>
            </a:r>
          </a:p>
          <a:p>
            <a:pPr marL="228600" marR="0" indent="-228600" algn="l" defTabSz="914400" rtl="0" eaLnBrk="1" fontAlgn="base" latinLnBrk="0" hangingPunct="1">
              <a:lnSpc>
                <a:spcPct val="100000"/>
              </a:lnSpc>
              <a:spcBef>
                <a:spcPct val="0"/>
              </a:spcBef>
              <a:spcAft>
                <a:spcPct val="0"/>
              </a:spcAft>
              <a:buClrTx/>
              <a:buSzTx/>
              <a:buFont typeface="+mj-lt"/>
              <a:buAutoNum type="arabicPeriod"/>
              <a:tabLst/>
              <a:defRPr/>
            </a:pPr>
            <a:r>
              <a:rPr lang="en-US" baseline="0" dirty="0" smtClean="0"/>
              <a:t>Wetland hydrologic connectivity</a:t>
            </a:r>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E4DB584-6C76-4598-BD32-D303A4251728}" type="slidenum">
              <a:rPr lang="en-US"/>
              <a:pPr fontAlgn="base">
                <a:spcBef>
                  <a:spcPct val="0"/>
                </a:spcBef>
                <a:spcAft>
                  <a:spcPct val="0"/>
                </a:spcAft>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What is the Wetland Mitigation Program? It is a research program to test the effectiveness of the forest</a:t>
            </a:r>
            <a:r>
              <a:rPr lang="en-US" baseline="0" dirty="0" smtClean="0"/>
              <a:t> practice </a:t>
            </a:r>
            <a:r>
              <a:rPr lang="en-US" dirty="0" smtClean="0"/>
              <a:t>rules</a:t>
            </a:r>
            <a:r>
              <a:rPr lang="en-US" baseline="0" dirty="0" smtClean="0"/>
              <a:t> that aim to protect wetland functions from road construction and maintenance.</a:t>
            </a:r>
            <a:endParaRPr lang="en-US" dirty="0" smtClean="0"/>
          </a:p>
          <a:p>
            <a:pPr eaLnBrk="1" hangingPunct="1">
              <a:spcBef>
                <a:spcPct val="0"/>
              </a:spcBef>
            </a:pPr>
            <a:endParaRPr lang="en-US" dirty="0" smtClean="0"/>
          </a:p>
          <a:p>
            <a:pPr eaLnBrk="1" hangingPunct="1">
              <a:spcBef>
                <a:spcPct val="0"/>
              </a:spcBef>
            </a:pPr>
            <a:r>
              <a:rPr lang="en-US" dirty="0" smtClean="0"/>
              <a:t>Current Forest Practices rules stipulate that forest roads must be construction in such a way to assure there is no net loss of wetland function. The</a:t>
            </a:r>
            <a:r>
              <a:rPr lang="en-US" baseline="0" dirty="0" smtClean="0"/>
              <a:t> strategy adopted by the state to achieve this goal is to require landowners to </a:t>
            </a:r>
            <a:r>
              <a:rPr lang="en-US" dirty="0" smtClean="0"/>
              <a:t>follow a mitigation sequence. There are five steps in the mitigation sequence, which range from ‘avoidance’ to ‘replacement’.</a:t>
            </a:r>
          </a:p>
          <a:p>
            <a:pPr eaLnBrk="1" hangingPunct="1">
              <a:spcBef>
                <a:spcPct val="0"/>
              </a:spcBef>
            </a:pPr>
            <a:endParaRPr lang="en-US" sz="1200" dirty="0" smtClean="0"/>
          </a:p>
          <a:p>
            <a:pPr eaLnBrk="1" hangingPunct="1">
              <a:spcBef>
                <a:spcPct val="0"/>
              </a:spcBef>
            </a:pPr>
            <a:r>
              <a:rPr lang="en-US" sz="1200" dirty="0" smtClean="0"/>
              <a:t>CMER interprets construction</a:t>
            </a:r>
            <a:r>
              <a:rPr lang="en-US" sz="1200" baseline="0" dirty="0" smtClean="0"/>
              <a:t> to include maintenance activities like culvert replacement, any road related activity listed on an FPA</a:t>
            </a:r>
            <a:endParaRPr lang="en-US" dirty="0" smtClean="0"/>
          </a:p>
          <a:p>
            <a:pPr eaLnBrk="1" hangingPunct="1">
              <a:spcBef>
                <a:spcPct val="0"/>
              </a:spcBef>
            </a:pPr>
            <a:endParaRPr lang="en-US" dirty="0" smtClean="0"/>
          </a:p>
          <a:p>
            <a:pPr eaLnBrk="1" hangingPunct="1">
              <a:spcBef>
                <a:spcPct val="0"/>
              </a:spcBef>
            </a:pPr>
            <a:r>
              <a:rPr lang="en-US" dirty="0" smtClean="0"/>
              <a:t>The overall goal of the Wetland Mitigation Program is to determine whether this goal of no net loss is being met</a:t>
            </a:r>
            <a:r>
              <a:rPr lang="en-US" baseline="0" dirty="0" smtClean="0"/>
              <a:t> when the mitigation sequence is applied.</a:t>
            </a:r>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E4DB584-6C76-4598-BD32-D303A4251728}" type="slidenum">
              <a:rPr lang="en-US"/>
              <a:pPr fontAlgn="base">
                <a:spcBef>
                  <a:spcPct val="0"/>
                </a:spcBef>
                <a:spcAft>
                  <a:spcPct val="0"/>
                </a:spcAft>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dirty="0" smtClean="0"/>
              <a:t>The emphasis of the forest practices rule is on Function, not area.</a:t>
            </a:r>
            <a:r>
              <a:rPr lang="en-US" baseline="0" dirty="0" smtClean="0"/>
              <a:t> </a:t>
            </a:r>
            <a:r>
              <a:rPr lang="en-US" dirty="0" smtClean="0"/>
              <a:t>Not good enough to know whether wetlands area is being lost, but whether functions are being lost. Forest Practice Rules allow roads to be built in wetlands, presumably resulting in loss of wetland area.</a:t>
            </a:r>
          </a:p>
          <a:p>
            <a:pPr eaLnBrk="1" hangingPunct="1">
              <a:spcBef>
                <a:spcPct val="0"/>
              </a:spcBef>
            </a:pPr>
            <a:endParaRPr lang="en-US" dirty="0" smtClean="0"/>
          </a:p>
          <a:p>
            <a:pPr eaLnBrk="1" hangingPunct="1">
              <a:spcBef>
                <a:spcPct val="0"/>
              </a:spcBef>
            </a:pPr>
            <a:r>
              <a:rPr lang="en-US" dirty="0" smtClean="0"/>
              <a:t>The current forest</a:t>
            </a:r>
            <a:r>
              <a:rPr lang="en-US" baseline="0" dirty="0" smtClean="0"/>
              <a:t> practices </a:t>
            </a:r>
            <a:r>
              <a:rPr lang="en-US" dirty="0" smtClean="0"/>
              <a:t>rules describe four general areas of wetland functions</a:t>
            </a:r>
          </a:p>
          <a:p>
            <a:pPr eaLnBrk="1" hangingPunct="1">
              <a:spcBef>
                <a:spcPct val="0"/>
              </a:spcBef>
            </a:pPr>
            <a:endParaRPr lang="en-US" dirty="0" smtClean="0"/>
          </a:p>
          <a:p>
            <a:pPr eaLnBrk="1" hangingPunct="1">
              <a:spcBef>
                <a:spcPct val="0"/>
              </a:spcBef>
            </a:pPr>
            <a:r>
              <a:rPr lang="en-US" dirty="0" smtClean="0"/>
              <a:t>Wetland functions</a:t>
            </a:r>
            <a:r>
              <a:rPr lang="en-US" baseline="0" dirty="0" smtClean="0"/>
              <a:t> can be described at a finer resolution than what is presented here. For example,</a:t>
            </a:r>
          </a:p>
          <a:p>
            <a:pPr marL="228600" indent="-228600" eaLnBrk="1" hangingPunct="1">
              <a:spcBef>
                <a:spcPct val="0"/>
              </a:spcBef>
              <a:buFont typeface="+mj-lt"/>
              <a:buAutoNum type="arabicPeriod"/>
            </a:pPr>
            <a:r>
              <a:rPr lang="en-US" baseline="0" dirty="0" smtClean="0"/>
              <a:t>Providing overwintering rearing habitat for fish</a:t>
            </a:r>
          </a:p>
          <a:p>
            <a:pPr marL="228600" indent="-228600" eaLnBrk="1" hangingPunct="1">
              <a:spcBef>
                <a:spcPct val="0"/>
              </a:spcBef>
              <a:buFont typeface="+mj-lt"/>
              <a:buAutoNum type="arabicPeriod"/>
            </a:pPr>
            <a:r>
              <a:rPr lang="en-US" baseline="0" dirty="0" smtClean="0"/>
              <a:t>Dissipate energy from storm events to reduce flooding or scouring in streams</a:t>
            </a:r>
          </a:p>
          <a:p>
            <a:pPr marL="228600" indent="-228600" eaLnBrk="1" hangingPunct="1">
              <a:spcBef>
                <a:spcPct val="0"/>
              </a:spcBef>
              <a:buFont typeface="+mj-lt"/>
              <a:buAutoNum type="arabicPeriod"/>
            </a:pPr>
            <a:r>
              <a:rPr lang="en-US" baseline="0" dirty="0" smtClean="0"/>
              <a:t>Provide water to streams to maintain summer base flows</a:t>
            </a:r>
          </a:p>
          <a:p>
            <a:pPr eaLnBrk="1" hangingPunct="1">
              <a:spcBef>
                <a:spcPct val="0"/>
              </a:spcBef>
            </a:pPr>
            <a:endParaRPr lang="en-US" baseline="0" dirty="0" smtClean="0"/>
          </a:p>
          <a:p>
            <a:pPr eaLnBrk="1" hangingPunct="1">
              <a:spcBef>
                <a:spcPct val="0"/>
              </a:spcBef>
            </a:pPr>
            <a:r>
              <a:rPr lang="en-US" baseline="0" dirty="0" smtClean="0"/>
              <a:t>One of the objectives of the program is to articulate priority functions to test for effectiveness of wetland mitigation.</a:t>
            </a:r>
            <a:endParaRPr lang="en-US" dirty="0" smtClean="0"/>
          </a:p>
        </p:txBody>
      </p:sp>
      <p:sp>
        <p:nvSpPr>
          <p:cNvPr id="1945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56CB3A1-639E-42CD-A81A-4F4F22870EDB}" type="slidenum">
              <a:rPr lang="en-US"/>
              <a:pPr fontAlgn="base">
                <a:spcBef>
                  <a:spcPct val="0"/>
                </a:spcBef>
                <a:spcAft>
                  <a:spcPct val="0"/>
                </a:spcAft>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eaLnBrk="1" fontAlgn="auto" hangingPunct="1">
              <a:spcBef>
                <a:spcPts val="0"/>
              </a:spcBef>
              <a:spcAft>
                <a:spcPts val="0"/>
              </a:spcAft>
              <a:defRPr/>
            </a:pPr>
            <a:r>
              <a:rPr lang="en-US" sz="1200" dirty="0" smtClean="0"/>
              <a:t>Need to describe</a:t>
            </a:r>
            <a:r>
              <a:rPr lang="en-US" sz="1200" baseline="0" dirty="0" smtClean="0"/>
              <a:t> some of the research issues to better describe the rationale for how the Wetland Mitigation Program is organized.</a:t>
            </a:r>
            <a:endParaRPr lang="en-US" sz="1200" dirty="0" smtClean="0"/>
          </a:p>
          <a:p>
            <a:pPr eaLnBrk="1" fontAlgn="auto" hangingPunct="1">
              <a:spcBef>
                <a:spcPts val="0"/>
              </a:spcBef>
              <a:spcAft>
                <a:spcPts val="0"/>
              </a:spcAft>
              <a:defRPr/>
            </a:pPr>
            <a:endParaRPr lang="en-US" sz="1200" dirty="0" smtClean="0"/>
          </a:p>
          <a:p>
            <a:pPr eaLnBrk="1" fontAlgn="auto" hangingPunct="1">
              <a:spcBef>
                <a:spcPts val="0"/>
              </a:spcBef>
              <a:spcAft>
                <a:spcPts val="0"/>
              </a:spcAft>
              <a:defRPr/>
            </a:pPr>
            <a:r>
              <a:rPr lang="en-US" sz="1200" dirty="0" smtClean="0"/>
              <a:t>When </a:t>
            </a:r>
            <a:r>
              <a:rPr lang="en-US" sz="1200" dirty="0" err="1" smtClean="0"/>
              <a:t>WetSAG</a:t>
            </a:r>
            <a:r>
              <a:rPr lang="en-US" sz="1200" dirty="0" smtClean="0"/>
              <a:t> first</a:t>
            </a:r>
            <a:r>
              <a:rPr lang="en-US" sz="1200" baseline="0" dirty="0" smtClean="0"/>
              <a:t> began to scope a study to answer the no-net loss question, members realized one needs to know </a:t>
            </a:r>
            <a:r>
              <a:rPr lang="en-US" sz="1200" b="1" baseline="0" dirty="0" smtClean="0"/>
              <a:t>how </a:t>
            </a:r>
            <a:r>
              <a:rPr lang="en-US" sz="1200" b="0" baseline="0" dirty="0" smtClean="0"/>
              <a:t>roads can affect wetlands before determining </a:t>
            </a:r>
            <a:r>
              <a:rPr lang="en-US" sz="1200" b="1" baseline="0" dirty="0" smtClean="0"/>
              <a:t>whether</a:t>
            </a:r>
            <a:r>
              <a:rPr lang="en-US" sz="1200" b="0" baseline="0" dirty="0" smtClean="0"/>
              <a:t> wetland functions are being lost. They do so by changing the physical condition of wetlands.</a:t>
            </a:r>
            <a:endParaRPr lang="en-US" sz="1200" b="1" dirty="0" smtClean="0"/>
          </a:p>
          <a:p>
            <a:pPr eaLnBrk="1" fontAlgn="auto" hangingPunct="1">
              <a:spcBef>
                <a:spcPts val="0"/>
              </a:spcBef>
              <a:spcAft>
                <a:spcPts val="0"/>
              </a:spcAft>
              <a:defRPr/>
            </a:pPr>
            <a:endParaRPr lang="en-US" sz="1200" dirty="0" smtClean="0"/>
          </a:p>
          <a:p>
            <a:pPr eaLnBrk="1" fontAlgn="auto" hangingPunct="1">
              <a:spcBef>
                <a:spcPts val="0"/>
              </a:spcBef>
              <a:spcAft>
                <a:spcPts val="0"/>
              </a:spcAft>
              <a:defRPr/>
            </a:pPr>
            <a:r>
              <a:rPr lang="en-US" sz="1200" dirty="0" smtClean="0"/>
              <a:t>Area, Structure (Structure includes physical</a:t>
            </a:r>
            <a:r>
              <a:rPr lang="en-US" sz="1200" baseline="0" dirty="0" smtClean="0"/>
              <a:t> attributes of wetlands like wetted depth, inflow and outflow features)</a:t>
            </a:r>
            <a:endParaRPr lang="en-US" sz="1200" dirty="0" smtClean="0"/>
          </a:p>
          <a:p>
            <a:pPr eaLnBrk="1" fontAlgn="auto" hangingPunct="1">
              <a:spcBef>
                <a:spcPts val="0"/>
              </a:spcBef>
              <a:spcAft>
                <a:spcPts val="0"/>
              </a:spcAft>
              <a:defRPr/>
            </a:pPr>
            <a:endParaRPr lang="en-US" sz="1200" dirty="0" smtClean="0"/>
          </a:p>
          <a:p>
            <a:pPr eaLnBrk="1" fontAlgn="auto" hangingPunct="1">
              <a:spcBef>
                <a:spcPts val="0"/>
              </a:spcBef>
              <a:spcAft>
                <a:spcPts val="0"/>
              </a:spcAft>
              <a:defRPr/>
            </a:pPr>
            <a:r>
              <a:rPr lang="en-US" sz="1200" dirty="0" smtClean="0"/>
              <a:t>Single physical</a:t>
            </a:r>
            <a:r>
              <a:rPr lang="en-US" sz="1200" baseline="0" dirty="0" smtClean="0"/>
              <a:t> change can potentially alter multiple functions, increasing or decreasing capacity.</a:t>
            </a:r>
          </a:p>
          <a:p>
            <a:pPr eaLnBrk="1" fontAlgn="auto" hangingPunct="1">
              <a:spcBef>
                <a:spcPts val="0"/>
              </a:spcBef>
              <a:spcAft>
                <a:spcPts val="0"/>
              </a:spcAft>
              <a:defRPr/>
            </a:pPr>
            <a:r>
              <a:rPr lang="en-US" sz="1200" baseline="0" dirty="0" smtClean="0"/>
              <a:t>Culvert replacement may increase fish access to habitat but effectively drain that wetland. Offsetting changes.</a:t>
            </a:r>
          </a:p>
          <a:p>
            <a:pPr eaLnBrk="1" fontAlgn="auto" hangingPunct="1">
              <a:spcBef>
                <a:spcPts val="0"/>
              </a:spcBef>
              <a:spcAft>
                <a:spcPts val="0"/>
              </a:spcAft>
              <a:defRPr/>
            </a:pPr>
            <a:endParaRPr lang="en-US" sz="1200" dirty="0" smtClean="0"/>
          </a:p>
          <a:p>
            <a:pPr eaLnBrk="1" fontAlgn="auto" hangingPunct="1">
              <a:spcBef>
                <a:spcPts val="0"/>
              </a:spcBef>
              <a:spcAft>
                <a:spcPts val="0"/>
              </a:spcAft>
              <a:defRPr/>
            </a:pPr>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The committee concluded that in order to know whether the goal of no net loss to wetland function is being achieved, need to know how forest roads in practice are, if at all, affecting wetlands physically. </a:t>
            </a:r>
          </a:p>
          <a:p>
            <a:pPr eaLnBrk="1" fontAlgn="auto" hangingPunct="1">
              <a:spcBef>
                <a:spcPts val="0"/>
              </a:spcBef>
              <a:spcAft>
                <a:spcPts val="0"/>
              </a:spcAft>
              <a:defRPr/>
            </a:pPr>
            <a:endParaRPr lang="en-US" sz="1200" dirty="0" smtClean="0"/>
          </a:p>
          <a:p>
            <a:pPr eaLnBrk="1" fontAlgn="auto" hangingPunct="1">
              <a:spcBef>
                <a:spcPts val="0"/>
              </a:spcBef>
              <a:spcAft>
                <a:spcPts val="0"/>
              </a:spcAft>
              <a:defRPr/>
            </a:pPr>
            <a:r>
              <a:rPr lang="en-US" sz="1200" dirty="0" smtClean="0"/>
              <a:t>For example: </a:t>
            </a:r>
          </a:p>
          <a:p>
            <a:pPr eaLnBrk="1" fontAlgn="auto" hangingPunct="1">
              <a:spcBef>
                <a:spcPts val="0"/>
              </a:spcBef>
              <a:spcAft>
                <a:spcPts val="0"/>
              </a:spcAft>
              <a:defRPr/>
            </a:pPr>
            <a:r>
              <a:rPr lang="en-US" sz="1200" dirty="0" smtClean="0"/>
              <a:t>Change of size of wetland storm</a:t>
            </a:r>
            <a:r>
              <a:rPr lang="en-US" sz="1200" baseline="0" dirty="0" smtClean="0"/>
              <a:t> water storage capacity </a:t>
            </a:r>
            <a:r>
              <a:rPr lang="en-US" sz="1200" dirty="0" smtClean="0"/>
              <a:t>as well</a:t>
            </a:r>
            <a:r>
              <a:rPr lang="en-US" sz="1200" baseline="0" dirty="0" smtClean="0"/>
              <a:t> as other wetland functions</a:t>
            </a:r>
            <a:endParaRPr lang="en-US" sz="1200" dirty="0" smtClean="0"/>
          </a:p>
          <a:p>
            <a:pPr eaLnBrk="1" fontAlgn="auto" hangingPunct="1">
              <a:spcBef>
                <a:spcPts val="0"/>
              </a:spcBef>
              <a:spcAft>
                <a:spcPts val="0"/>
              </a:spcAft>
              <a:defRPr/>
            </a:pPr>
            <a:r>
              <a:rPr lang="en-US" sz="1200" dirty="0" smtClean="0"/>
              <a:t>Act as a vector to introduce exotic and invasive plant species to wetland (disrupts wildlife habitat and hydrologic functions)</a:t>
            </a:r>
          </a:p>
          <a:p>
            <a:pPr eaLnBrk="1" fontAlgn="auto" hangingPunct="1">
              <a:spcBef>
                <a:spcPts val="0"/>
              </a:spcBef>
              <a:spcAft>
                <a:spcPts val="0"/>
              </a:spcAft>
              <a:defRPr/>
            </a:pPr>
            <a:r>
              <a:rPr lang="en-US" sz="1200" dirty="0" smtClean="0"/>
              <a:t>Replace culvert may drain wetland (reduces storage capacity, increase summer base flow contribution)</a:t>
            </a:r>
          </a:p>
        </p:txBody>
      </p:sp>
      <p:sp>
        <p:nvSpPr>
          <p:cNvPr id="2150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3D038DE-01F1-4903-BC2F-ABB7C72028F1}" type="slidenum">
              <a:rPr lang="en-US"/>
              <a:pPr fontAlgn="base">
                <a:spcBef>
                  <a:spcPct val="0"/>
                </a:spcBef>
                <a:spcAft>
                  <a:spcPct val="0"/>
                </a:spcAft>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wrap="square" numCol="1" anchor="t" anchorCtr="0" compatLnSpc="1">
            <a:prstTxWarp prst="textNoShape">
              <a:avLst/>
            </a:prstTxWarp>
            <a:normAutofit fontScale="92500" lnSpcReduction="20000"/>
          </a:bodyPr>
          <a:lstStyle/>
          <a:p>
            <a:pPr marL="0" marR="0" indent="0" algn="l" defTabSz="914400" rtl="0" eaLnBrk="1" fontAlgn="base" latinLnBrk="0" hangingPunct="1">
              <a:lnSpc>
                <a:spcPct val="80000"/>
              </a:lnSpc>
              <a:spcBef>
                <a:spcPct val="0"/>
              </a:spcBef>
              <a:spcAft>
                <a:spcPct val="0"/>
              </a:spcAft>
              <a:buClrTx/>
              <a:buSzTx/>
              <a:buFontTx/>
              <a:buNone/>
              <a:tabLst/>
              <a:defRPr/>
            </a:pPr>
            <a:r>
              <a:rPr lang="en-US" sz="1200" baseline="0" dirty="0" smtClean="0"/>
              <a:t>Unfortunately there is no information on how roads are interacting with wetlands in the forested landscape. There are a</a:t>
            </a:r>
            <a:r>
              <a:rPr lang="en-US" sz="1200" dirty="0" smtClean="0"/>
              <a:t>necdotal observations, and one can generate many plausible scenarios on how forest roads are affecting wetland structures and areas, but no real data. </a:t>
            </a:r>
          </a:p>
          <a:p>
            <a:pPr marL="0" marR="0" indent="0" algn="l" defTabSz="914400" rtl="0" eaLnBrk="1" fontAlgn="base" latinLnBrk="0" hangingPunct="1">
              <a:lnSpc>
                <a:spcPct val="80000"/>
              </a:lnSpc>
              <a:spcBef>
                <a:spcPct val="0"/>
              </a:spcBef>
              <a:spcAft>
                <a:spcPct val="0"/>
              </a:spcAft>
              <a:buClrTx/>
              <a:buSzTx/>
              <a:buFontTx/>
              <a:buNone/>
              <a:tabLst/>
              <a:defRPr/>
            </a:pPr>
            <a:endParaRPr lang="en-US" sz="1200" dirty="0" smtClean="0"/>
          </a:p>
          <a:p>
            <a:pPr marL="0" marR="0" indent="0" algn="l" defTabSz="914400" rtl="0" eaLnBrk="1" fontAlgn="base" latinLnBrk="0" hangingPunct="1">
              <a:lnSpc>
                <a:spcPct val="80000"/>
              </a:lnSpc>
              <a:spcBef>
                <a:spcPct val="0"/>
              </a:spcBef>
              <a:spcAft>
                <a:spcPct val="0"/>
              </a:spcAft>
              <a:buClrTx/>
              <a:buSzTx/>
              <a:buFontTx/>
              <a:buNone/>
              <a:tabLst/>
              <a:defRPr/>
            </a:pPr>
            <a:r>
              <a:rPr lang="en-US" sz="1200" dirty="0" smtClean="0"/>
              <a:t>From CMER’s perspective, this</a:t>
            </a:r>
            <a:r>
              <a:rPr lang="en-US" sz="1200" baseline="0" dirty="0" smtClean="0"/>
              <a:t> represents a high level of </a:t>
            </a:r>
            <a:r>
              <a:rPr lang="en-US" sz="1200" b="1" baseline="0" dirty="0" smtClean="0"/>
              <a:t>uncertainty.</a:t>
            </a:r>
          </a:p>
          <a:p>
            <a:pPr marL="0" marR="0" indent="0" algn="l" defTabSz="914400" rtl="0" eaLnBrk="1" fontAlgn="base" latinLnBrk="0" hangingPunct="1">
              <a:lnSpc>
                <a:spcPct val="80000"/>
              </a:lnSpc>
              <a:spcBef>
                <a:spcPct val="0"/>
              </a:spcBef>
              <a:spcAft>
                <a:spcPct val="0"/>
              </a:spcAft>
              <a:buClrTx/>
              <a:buSzTx/>
              <a:buFontTx/>
              <a:buNone/>
              <a:tabLst/>
              <a:defRPr/>
            </a:pPr>
            <a:endParaRPr lang="en-US" sz="1200" b="1" baseline="0" dirty="0" smtClean="0"/>
          </a:p>
          <a:p>
            <a:pPr marL="0" marR="0" indent="0" algn="l" defTabSz="914400" rtl="0" eaLnBrk="1" fontAlgn="base" latinLnBrk="0" hangingPunct="1">
              <a:lnSpc>
                <a:spcPct val="80000"/>
              </a:lnSpc>
              <a:spcBef>
                <a:spcPct val="0"/>
              </a:spcBef>
              <a:spcAft>
                <a:spcPct val="0"/>
              </a:spcAft>
              <a:buClrTx/>
              <a:buSzTx/>
              <a:buFontTx/>
              <a:buNone/>
              <a:tabLst/>
              <a:defRPr/>
            </a:pPr>
            <a:r>
              <a:rPr lang="en-US" sz="1200" baseline="0" dirty="0" smtClean="0"/>
              <a:t>I</a:t>
            </a:r>
            <a:r>
              <a:rPr lang="en-US" sz="1200" dirty="0" smtClean="0"/>
              <a:t>nstead</a:t>
            </a:r>
            <a:r>
              <a:rPr lang="en-US" sz="1200" baseline="0" dirty="0" smtClean="0"/>
              <a:t> of speculating </a:t>
            </a:r>
            <a:r>
              <a:rPr lang="en-US" sz="1200" dirty="0" smtClean="0"/>
              <a:t>on what might be happening between</a:t>
            </a:r>
            <a:r>
              <a:rPr lang="en-US" sz="1200" baseline="0" dirty="0" smtClean="0"/>
              <a:t> roads and wetlands, </a:t>
            </a:r>
            <a:r>
              <a:rPr lang="en-US" sz="1200" baseline="0" dirty="0" err="1" smtClean="0"/>
              <a:t>WetSAG</a:t>
            </a:r>
            <a:r>
              <a:rPr lang="en-US" sz="1200" baseline="0" dirty="0" smtClean="0"/>
              <a:t> thinks it is necessary to specifically address this uncertainty to better assess specific </a:t>
            </a:r>
            <a:r>
              <a:rPr lang="en-US" sz="1200" b="1" baseline="0" dirty="0" smtClean="0"/>
              <a:t>risks </a:t>
            </a:r>
            <a:r>
              <a:rPr lang="en-US" sz="1200" baseline="0" dirty="0" smtClean="0"/>
              <a:t>to wetland functions before investing a large amount of resources (money and time) in quantifying functions. </a:t>
            </a:r>
          </a:p>
          <a:p>
            <a:pPr marL="0" marR="0" indent="0" algn="l" defTabSz="914400" rtl="0" eaLnBrk="1" fontAlgn="base" latinLnBrk="0" hangingPunct="1">
              <a:lnSpc>
                <a:spcPct val="80000"/>
              </a:lnSpc>
              <a:spcBef>
                <a:spcPct val="0"/>
              </a:spcBef>
              <a:spcAft>
                <a:spcPct val="0"/>
              </a:spcAft>
              <a:buClrTx/>
              <a:buSzTx/>
              <a:buFontTx/>
              <a:buNone/>
              <a:tabLst/>
              <a:defRPr/>
            </a:pPr>
            <a:endParaRPr lang="en-US" sz="1200" baseline="0" dirty="0" smtClean="0"/>
          </a:p>
          <a:p>
            <a:pPr eaLnBrk="1" hangingPunct="1">
              <a:lnSpc>
                <a:spcPct val="80000"/>
              </a:lnSpc>
              <a:spcBef>
                <a:spcPct val="0"/>
              </a:spcBef>
            </a:pPr>
            <a:r>
              <a:rPr lang="en-US" sz="1200" dirty="0" smtClean="0"/>
              <a:t>As a result, </a:t>
            </a:r>
            <a:r>
              <a:rPr lang="en-US" sz="1200" dirty="0" err="1" smtClean="0"/>
              <a:t>WetSAG</a:t>
            </a:r>
            <a:r>
              <a:rPr lang="en-US" sz="1200" dirty="0" smtClean="0"/>
              <a:t>, with CMER</a:t>
            </a:r>
            <a:r>
              <a:rPr lang="en-US" sz="1200" baseline="0" dirty="0" smtClean="0"/>
              <a:t> approval, has organized the Wetland Mitigation Program into </a:t>
            </a:r>
            <a:r>
              <a:rPr lang="en-US" sz="1200" dirty="0" smtClean="0"/>
              <a:t>2 studies – 1. a study that characterizes the interaction of roads and wetlands in forestlands</a:t>
            </a:r>
            <a:r>
              <a:rPr lang="en-US" sz="1200" baseline="0" dirty="0" smtClean="0"/>
              <a:t> under the forest practices rules. This study would describe patterns in this physical relationship between roads and wetlands  Then,</a:t>
            </a:r>
            <a:r>
              <a:rPr lang="en-US" sz="1200" dirty="0" smtClean="0"/>
              <a:t> based on the results of that study, follow-up with the effectiveness study that directly assesses whether no net loss of wetland functions is being achieved.</a:t>
            </a:r>
          </a:p>
          <a:p>
            <a:pPr eaLnBrk="1" hangingPunct="1">
              <a:lnSpc>
                <a:spcPct val="80000"/>
              </a:lnSpc>
              <a:spcBef>
                <a:spcPct val="0"/>
              </a:spcBef>
            </a:pPr>
            <a:endParaRPr lang="en-US" sz="1200" dirty="0" smtClean="0"/>
          </a:p>
          <a:p>
            <a:pPr eaLnBrk="1" hangingPunct="1">
              <a:lnSpc>
                <a:spcPct val="80000"/>
              </a:lnSpc>
              <a:spcBef>
                <a:spcPct val="0"/>
              </a:spcBef>
            </a:pPr>
            <a:r>
              <a:rPr lang="en-US" sz="1200" b="1" dirty="0" smtClean="0"/>
              <a:t>Statewide Survey</a:t>
            </a:r>
          </a:p>
          <a:p>
            <a:pPr eaLnBrk="1" fontAlgn="auto" hangingPunct="1">
              <a:spcBef>
                <a:spcPts val="0"/>
              </a:spcBef>
              <a:spcAft>
                <a:spcPts val="0"/>
              </a:spcAft>
              <a:defRPr/>
            </a:pPr>
            <a:r>
              <a:rPr lang="en-US" sz="1200" dirty="0" smtClean="0"/>
              <a:t>The reason</a:t>
            </a:r>
            <a:r>
              <a:rPr lang="en-US" sz="1200" baseline="0" dirty="0" smtClean="0"/>
              <a:t> CMER has organized the program this way is </a:t>
            </a:r>
            <a:r>
              <a:rPr lang="en-US" sz="1200" dirty="0" smtClean="0"/>
              <a:t>because it’s not clear which functions really are at risk. </a:t>
            </a:r>
          </a:p>
          <a:p>
            <a:pPr eaLnBrk="1" hangingPunct="1">
              <a:lnSpc>
                <a:spcPct val="80000"/>
              </a:lnSpc>
              <a:spcBef>
                <a:spcPct val="0"/>
              </a:spcBef>
            </a:pPr>
            <a:endParaRPr lang="en-US" sz="1200" dirty="0" smtClean="0"/>
          </a:p>
          <a:p>
            <a:pPr eaLnBrk="1" hangingPunct="1">
              <a:lnSpc>
                <a:spcPct val="80000"/>
              </a:lnSpc>
              <a:spcBef>
                <a:spcPct val="0"/>
              </a:spcBef>
            </a:pPr>
            <a:r>
              <a:rPr lang="en-US" sz="1200" dirty="0" smtClean="0"/>
              <a:t>The goal of the first study would be to characterize and identify the types of wetlands, and the situations that roads affect those wetlands, and the actual functions that are at risk. This will guide and</a:t>
            </a:r>
            <a:r>
              <a:rPr lang="en-US" sz="1200" baseline="0" dirty="0" smtClean="0"/>
              <a:t> inform w</a:t>
            </a:r>
            <a:r>
              <a:rPr lang="en-US" sz="1200" dirty="0" smtClean="0"/>
              <a:t>hich functions and road wetland interactions to invest in for follow-up research.</a:t>
            </a:r>
          </a:p>
          <a:p>
            <a:pPr eaLnBrk="1" hangingPunct="1">
              <a:lnSpc>
                <a:spcPct val="80000"/>
              </a:lnSpc>
              <a:spcBef>
                <a:spcPct val="0"/>
              </a:spcBef>
            </a:pPr>
            <a:endParaRPr lang="en-US" sz="1200" dirty="0" smtClean="0"/>
          </a:p>
          <a:p>
            <a:pPr eaLnBrk="1" hangingPunct="1">
              <a:lnSpc>
                <a:spcPct val="80000"/>
              </a:lnSpc>
              <a:spcBef>
                <a:spcPct val="0"/>
              </a:spcBef>
            </a:pPr>
            <a:r>
              <a:rPr lang="en-US" sz="1200" dirty="0" smtClean="0"/>
              <a:t>In this sense, the RWI study is a risk assessment.</a:t>
            </a:r>
          </a:p>
          <a:p>
            <a:pPr eaLnBrk="1" hangingPunct="1">
              <a:lnSpc>
                <a:spcPct val="80000"/>
              </a:lnSpc>
              <a:spcBef>
                <a:spcPct val="0"/>
              </a:spcBef>
            </a:pPr>
            <a:endParaRPr lang="en-US" sz="1200" dirty="0" smtClean="0"/>
          </a:p>
          <a:p>
            <a:pPr eaLnBrk="1" hangingPunct="1">
              <a:lnSpc>
                <a:spcPct val="80000"/>
              </a:lnSpc>
              <a:spcBef>
                <a:spcPct val="0"/>
              </a:spcBef>
            </a:pPr>
            <a:r>
              <a:rPr lang="en-US" sz="1200" dirty="0" smtClean="0"/>
              <a:t>No data being collected directly on functions, instead using ‘best professional judgment’ to assess, or extrapolate which functions may be affected by road construction</a:t>
            </a:r>
            <a:r>
              <a:rPr lang="en-US" sz="1200" baseline="0" dirty="0" smtClean="0"/>
              <a:t> and maintenance. </a:t>
            </a:r>
            <a:endParaRPr lang="en-US" sz="1200" dirty="0" smtClean="0"/>
          </a:p>
          <a:p>
            <a:pPr eaLnBrk="1" hangingPunct="1">
              <a:lnSpc>
                <a:spcPct val="80000"/>
              </a:lnSpc>
              <a:spcBef>
                <a:spcPct val="0"/>
              </a:spcBef>
            </a:pPr>
            <a:r>
              <a:rPr lang="en-US" sz="1200" dirty="0" smtClean="0"/>
              <a:t> </a:t>
            </a:r>
          </a:p>
          <a:p>
            <a:pPr eaLnBrk="1" hangingPunct="1">
              <a:lnSpc>
                <a:spcPct val="80000"/>
              </a:lnSpc>
              <a:spcBef>
                <a:spcPct val="0"/>
              </a:spcBef>
            </a:pPr>
            <a:r>
              <a:rPr lang="en-US" sz="1200" b="1" dirty="0" smtClean="0"/>
              <a:t>Effectiveness</a:t>
            </a:r>
            <a:r>
              <a:rPr lang="en-US" sz="1200" b="1" baseline="0" dirty="0" smtClean="0"/>
              <a:t> </a:t>
            </a:r>
            <a:r>
              <a:rPr lang="en-US" sz="1200" b="1" dirty="0" smtClean="0"/>
              <a:t>Study</a:t>
            </a:r>
          </a:p>
          <a:p>
            <a:pPr eaLnBrk="1" hangingPunct="1">
              <a:lnSpc>
                <a:spcPct val="80000"/>
              </a:lnSpc>
              <a:spcBef>
                <a:spcPct val="0"/>
              </a:spcBef>
            </a:pPr>
            <a:r>
              <a:rPr lang="en-US" sz="1200" dirty="0" smtClean="0"/>
              <a:t>Intensive, focused more on specific functions and specific road/wetland interactions. Less speculative, more empirical; Data would be less categorical</a:t>
            </a:r>
            <a:r>
              <a:rPr lang="en-US" sz="1200" baseline="0" dirty="0" smtClean="0"/>
              <a:t> and </a:t>
            </a:r>
            <a:r>
              <a:rPr lang="en-US" sz="1200" dirty="0" smtClean="0"/>
              <a:t>more continuous.</a:t>
            </a:r>
          </a:p>
          <a:p>
            <a:pPr eaLnBrk="1" hangingPunct="1">
              <a:lnSpc>
                <a:spcPct val="80000"/>
              </a:lnSpc>
              <a:spcBef>
                <a:spcPct val="0"/>
              </a:spcBef>
            </a:pPr>
            <a:endParaRPr lang="en-US" sz="1200" dirty="0" smtClean="0"/>
          </a:p>
          <a:p>
            <a:pPr eaLnBrk="1" hangingPunct="1">
              <a:lnSpc>
                <a:spcPct val="80000"/>
              </a:lnSpc>
              <a:spcBef>
                <a:spcPct val="0"/>
              </a:spcBef>
            </a:pPr>
            <a:r>
              <a:rPr lang="en-US" sz="1200" b="1" dirty="0" smtClean="0"/>
              <a:t>May not need to implement if results</a:t>
            </a:r>
            <a:r>
              <a:rPr lang="en-US" sz="1200" b="1" baseline="0" dirty="0" smtClean="0"/>
              <a:t> of the Characterization Study shows there is little or no risk to wetland functions from road construction and maintenance.</a:t>
            </a:r>
            <a:endParaRPr lang="en-US" sz="1200" b="1" dirty="0" smtClean="0"/>
          </a:p>
        </p:txBody>
      </p:sp>
      <p:sp>
        <p:nvSpPr>
          <p:cNvPr id="2355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08ED653-D3F0-4AAB-B9A1-F60671CF0A05}" type="slidenum">
              <a:rPr lang="en-US"/>
              <a:pPr fontAlgn="base">
                <a:spcBef>
                  <a:spcPct val="0"/>
                </a:spcBef>
                <a:spcAft>
                  <a:spcPct val="0"/>
                </a:spcAft>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wrap="square" numCol="1" anchor="t" anchorCtr="0" compatLnSpc="1">
            <a:prstTxWarp prst="textNoShape">
              <a:avLst/>
            </a:prstTxWarp>
          </a:bodyPr>
          <a:lstStyle/>
          <a:p>
            <a:pPr marL="0" marR="0" indent="0" algn="l" defTabSz="914400" rtl="0" eaLnBrk="1" fontAlgn="base" latinLnBrk="0" hangingPunct="1">
              <a:lnSpc>
                <a:spcPct val="80000"/>
              </a:lnSpc>
              <a:spcBef>
                <a:spcPct val="0"/>
              </a:spcBef>
              <a:spcAft>
                <a:spcPct val="0"/>
              </a:spcAft>
              <a:buClrTx/>
              <a:buSzTx/>
              <a:buFontTx/>
              <a:buNone/>
              <a:tabLst/>
              <a:defRPr/>
            </a:pPr>
            <a:r>
              <a:rPr lang="en-US" sz="1200" dirty="0" smtClean="0"/>
              <a:t>These are the current</a:t>
            </a:r>
            <a:r>
              <a:rPr lang="en-US" sz="1200" baseline="0" dirty="0" smtClean="0"/>
              <a:t> critical questions associated with the wetland mitigation program in the CMER work plan. </a:t>
            </a:r>
            <a:endParaRPr lang="en-US" sz="1200" dirty="0" smtClean="0"/>
          </a:p>
          <a:p>
            <a:pPr marL="0" marR="0" indent="0" algn="l" defTabSz="914400" rtl="0" eaLnBrk="1" fontAlgn="base" latinLnBrk="0" hangingPunct="1">
              <a:lnSpc>
                <a:spcPct val="80000"/>
              </a:lnSpc>
              <a:spcBef>
                <a:spcPct val="0"/>
              </a:spcBef>
              <a:spcAft>
                <a:spcPct val="0"/>
              </a:spcAft>
              <a:buClrTx/>
              <a:buSzTx/>
              <a:buFontTx/>
              <a:buNone/>
              <a:tabLst/>
              <a:defRPr/>
            </a:pPr>
            <a:endParaRPr lang="en-US" sz="1200" dirty="0" smtClean="0"/>
          </a:p>
          <a:p>
            <a:pPr marL="0" marR="0" indent="0" algn="l" defTabSz="914400" rtl="0" eaLnBrk="1" fontAlgn="base" latinLnBrk="0" hangingPunct="1">
              <a:lnSpc>
                <a:spcPct val="80000"/>
              </a:lnSpc>
              <a:spcBef>
                <a:spcPct val="0"/>
              </a:spcBef>
              <a:spcAft>
                <a:spcPct val="0"/>
              </a:spcAft>
              <a:buClrTx/>
              <a:buSzTx/>
              <a:buFontTx/>
              <a:buNone/>
              <a:tabLst/>
              <a:defRPr/>
            </a:pPr>
            <a:r>
              <a:rPr lang="en-US" sz="1200" dirty="0" smtClean="0"/>
              <a:t>Questions 1 and 2 will be addressed by</a:t>
            </a:r>
            <a:r>
              <a:rPr lang="en-US" sz="1200" baseline="0" dirty="0" smtClean="0"/>
              <a:t> the characterization study</a:t>
            </a:r>
          </a:p>
          <a:p>
            <a:pPr marL="0" marR="0" indent="0" algn="l" defTabSz="914400" rtl="0" eaLnBrk="1" fontAlgn="base" latinLnBrk="0" hangingPunct="1">
              <a:lnSpc>
                <a:spcPct val="80000"/>
              </a:lnSpc>
              <a:spcBef>
                <a:spcPct val="0"/>
              </a:spcBef>
              <a:spcAft>
                <a:spcPct val="0"/>
              </a:spcAft>
              <a:buClrTx/>
              <a:buSzTx/>
              <a:buFontTx/>
              <a:buNone/>
              <a:tabLst/>
              <a:defRPr/>
            </a:pPr>
            <a:endParaRPr lang="en-US" sz="1200" baseline="0" dirty="0" smtClean="0"/>
          </a:p>
          <a:p>
            <a:pPr marL="0" marR="0" indent="0" algn="l" defTabSz="914400" rtl="0" eaLnBrk="1" fontAlgn="base" latinLnBrk="0" hangingPunct="1">
              <a:lnSpc>
                <a:spcPct val="80000"/>
              </a:lnSpc>
              <a:spcBef>
                <a:spcPct val="0"/>
              </a:spcBef>
              <a:spcAft>
                <a:spcPct val="0"/>
              </a:spcAft>
              <a:buClrTx/>
              <a:buSzTx/>
              <a:buFontTx/>
              <a:buNone/>
              <a:tabLst/>
              <a:defRPr/>
            </a:pPr>
            <a:r>
              <a:rPr lang="en-US" sz="1200" baseline="0" dirty="0" smtClean="0"/>
              <a:t>Questions 3, 4 and 5 will be addressed directly in the Effectiveness Study. </a:t>
            </a:r>
          </a:p>
          <a:p>
            <a:pPr marL="0" marR="0" indent="0" algn="l" defTabSz="914400" rtl="0" eaLnBrk="1" fontAlgn="base" latinLnBrk="0" hangingPunct="1">
              <a:lnSpc>
                <a:spcPct val="80000"/>
              </a:lnSpc>
              <a:spcBef>
                <a:spcPct val="0"/>
              </a:spcBef>
              <a:spcAft>
                <a:spcPct val="0"/>
              </a:spcAft>
              <a:buClrTx/>
              <a:buSzTx/>
              <a:buFontTx/>
              <a:buNone/>
              <a:tabLst/>
              <a:defRPr/>
            </a:pPr>
            <a:endParaRPr lang="en-US" sz="1200" baseline="0" dirty="0" smtClean="0"/>
          </a:p>
          <a:p>
            <a:pPr marL="0" marR="0" indent="0" algn="l" defTabSz="914400" rtl="0" eaLnBrk="1" fontAlgn="base" latinLnBrk="0" hangingPunct="1">
              <a:lnSpc>
                <a:spcPct val="80000"/>
              </a:lnSpc>
              <a:spcBef>
                <a:spcPct val="0"/>
              </a:spcBef>
              <a:spcAft>
                <a:spcPct val="0"/>
              </a:spcAft>
              <a:buClrTx/>
              <a:buSzTx/>
              <a:buFontTx/>
              <a:buNone/>
              <a:tabLst/>
              <a:defRPr/>
            </a:pPr>
            <a:r>
              <a:rPr lang="en-US" sz="1200" baseline="0" dirty="0" smtClean="0"/>
              <a:t>Question 3 will be addressed </a:t>
            </a:r>
            <a:r>
              <a:rPr lang="en-US" sz="1200" b="0" i="1" baseline="0" dirty="0" smtClean="0"/>
              <a:t>qualitatively</a:t>
            </a:r>
            <a:r>
              <a:rPr lang="en-US" sz="1200" baseline="0" dirty="0" smtClean="0"/>
              <a:t> in the characterization study.</a:t>
            </a:r>
          </a:p>
          <a:p>
            <a:pPr marL="0" marR="0" indent="0" algn="l" defTabSz="914400" rtl="0" eaLnBrk="1" fontAlgn="base" latinLnBrk="0" hangingPunct="1">
              <a:lnSpc>
                <a:spcPct val="80000"/>
              </a:lnSpc>
              <a:spcBef>
                <a:spcPct val="0"/>
              </a:spcBef>
              <a:spcAft>
                <a:spcPct val="0"/>
              </a:spcAft>
              <a:buClrTx/>
              <a:buSzTx/>
              <a:buFontTx/>
              <a:buNone/>
              <a:tabLst/>
              <a:defRPr/>
            </a:pPr>
            <a:endParaRPr lang="en-US" sz="1200" baseline="0" dirty="0" smtClean="0"/>
          </a:p>
          <a:p>
            <a:pPr marL="0" marR="0" indent="0" algn="l" defTabSz="914400" rtl="0" eaLnBrk="1" fontAlgn="base" latinLnBrk="0" hangingPunct="1">
              <a:lnSpc>
                <a:spcPct val="80000"/>
              </a:lnSpc>
              <a:spcBef>
                <a:spcPct val="0"/>
              </a:spcBef>
              <a:spcAft>
                <a:spcPct val="0"/>
              </a:spcAft>
              <a:buClrTx/>
              <a:buSzTx/>
              <a:buFontTx/>
              <a:buNone/>
              <a:tabLst/>
              <a:defRPr/>
            </a:pPr>
            <a:r>
              <a:rPr lang="en-US" sz="1200" baseline="0" dirty="0" smtClean="0"/>
              <a:t>Based on qualitative answer to question 3, determine whether to move forward on </a:t>
            </a:r>
            <a:r>
              <a:rPr lang="en-US" sz="1200" baseline="0" dirty="0" err="1" smtClean="0"/>
              <a:t>implemening</a:t>
            </a:r>
            <a:r>
              <a:rPr lang="en-US" sz="1200" baseline="0" dirty="0" smtClean="0"/>
              <a:t> Effectiveness Study.</a:t>
            </a:r>
            <a:endParaRPr lang="en-US" sz="1200" dirty="0" smtClean="0"/>
          </a:p>
        </p:txBody>
      </p:sp>
      <p:sp>
        <p:nvSpPr>
          <p:cNvPr id="2355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08ED653-D3F0-4AAB-B9A1-F60671CF0A05}" type="slidenum">
              <a:rPr lang="en-US"/>
              <a:pPr fontAlgn="base">
                <a:spcBef>
                  <a:spcPct val="0"/>
                </a:spcBef>
                <a:spcAft>
                  <a:spcPct val="0"/>
                </a:spcAft>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eaLnBrk="1" fontAlgn="auto" hangingPunct="1">
              <a:spcBef>
                <a:spcPts val="0"/>
              </a:spcBef>
              <a:spcAft>
                <a:spcPts val="0"/>
              </a:spcAft>
              <a:defRPr/>
            </a:pPr>
            <a:r>
              <a:rPr lang="en-US" dirty="0" smtClean="0"/>
              <a:t>Currently, </a:t>
            </a:r>
            <a:r>
              <a:rPr lang="en-US" dirty="0" err="1" smtClean="0"/>
              <a:t>WetSAG</a:t>
            </a:r>
            <a:r>
              <a:rPr lang="en-US" dirty="0" smtClean="0"/>
              <a:t> is just working on the Characterization</a:t>
            </a:r>
            <a:r>
              <a:rPr lang="en-US" baseline="0" dirty="0" smtClean="0"/>
              <a:t> </a:t>
            </a:r>
            <a:r>
              <a:rPr lang="en-US" dirty="0" smtClean="0"/>
              <a:t>Study.</a:t>
            </a:r>
          </a:p>
          <a:p>
            <a:pPr eaLnBrk="1" fontAlgn="auto" hangingPunct="1">
              <a:spcBef>
                <a:spcPts val="0"/>
              </a:spcBef>
              <a:spcAft>
                <a:spcPts val="0"/>
              </a:spcAft>
              <a:defRPr/>
            </a:pPr>
            <a:r>
              <a:rPr lang="en-US" dirty="0" smtClean="0"/>
              <a:t>It has been a challenge</a:t>
            </a:r>
            <a:r>
              <a:rPr lang="en-US" baseline="0" dirty="0" smtClean="0"/>
              <a:t> just to design the Roads and Wetlands Interaction Study. No other examples of this kind of study in the literature that focuses specifically on quantifying the effects of road construction on wetlands in the forested landscape.</a:t>
            </a:r>
          </a:p>
          <a:p>
            <a:pPr eaLnBrk="1" fontAlgn="auto" hangingPunct="1">
              <a:spcBef>
                <a:spcPts val="0"/>
              </a:spcBef>
              <a:spcAft>
                <a:spcPts val="0"/>
              </a:spcAft>
              <a:defRPr/>
            </a:pPr>
            <a:endParaRPr lang="en-US" baseline="0" dirty="0" smtClean="0"/>
          </a:p>
          <a:p>
            <a:pPr eaLnBrk="1" fontAlgn="auto" hangingPunct="1">
              <a:spcBef>
                <a:spcPts val="0"/>
              </a:spcBef>
              <a:spcAft>
                <a:spcPts val="0"/>
              </a:spcAft>
              <a:defRPr/>
            </a:pPr>
            <a:r>
              <a:rPr lang="en-US" baseline="0" dirty="0" smtClean="0"/>
              <a:t>Because of this, CMER is implementing the Characterization Study in stages.</a:t>
            </a:r>
          </a:p>
          <a:p>
            <a:pPr eaLnBrk="1" fontAlgn="auto" hangingPunct="1">
              <a:spcBef>
                <a:spcPts val="0"/>
              </a:spcBef>
              <a:spcAft>
                <a:spcPts val="0"/>
              </a:spcAft>
              <a:defRPr/>
            </a:pPr>
            <a:endParaRPr lang="en-US" baseline="0" dirty="0" smtClean="0"/>
          </a:p>
          <a:p>
            <a:pPr eaLnBrk="1" fontAlgn="auto" hangingPunct="1">
              <a:spcBef>
                <a:spcPts val="0"/>
              </a:spcBef>
              <a:spcAft>
                <a:spcPts val="0"/>
              </a:spcAft>
              <a:defRPr/>
            </a:pPr>
            <a:r>
              <a:rPr lang="en-US" b="1" baseline="0" dirty="0" smtClean="0"/>
              <a:t>Methods development</a:t>
            </a:r>
          </a:p>
          <a:p>
            <a:pPr eaLnBrk="1" fontAlgn="auto" hangingPunct="1">
              <a:spcBef>
                <a:spcPts val="0"/>
              </a:spcBef>
              <a:spcAft>
                <a:spcPts val="0"/>
              </a:spcAft>
              <a:defRPr/>
            </a:pPr>
            <a:r>
              <a:rPr lang="en-US" baseline="0" dirty="0" smtClean="0"/>
              <a:t>Test and refine data collection methods that characterize the wetland and road interactions</a:t>
            </a:r>
          </a:p>
          <a:p>
            <a:pPr eaLnBrk="1" fontAlgn="auto" hangingPunct="1">
              <a:spcBef>
                <a:spcPts val="0"/>
              </a:spcBef>
              <a:spcAft>
                <a:spcPts val="0"/>
              </a:spcAft>
              <a:defRPr/>
            </a:pPr>
            <a:r>
              <a:rPr lang="en-US" baseline="0" dirty="0" smtClean="0"/>
              <a:t>Finalize Pilot Study Plan, ISPR</a:t>
            </a:r>
          </a:p>
          <a:p>
            <a:pPr eaLnBrk="1" fontAlgn="auto" hangingPunct="1">
              <a:spcBef>
                <a:spcPts val="0"/>
              </a:spcBef>
              <a:spcAft>
                <a:spcPts val="0"/>
              </a:spcAft>
              <a:defRPr/>
            </a:pPr>
            <a:r>
              <a:rPr lang="en-US" b="1" baseline="0" dirty="0" smtClean="0"/>
              <a:t>Pilot Study</a:t>
            </a:r>
          </a:p>
          <a:p>
            <a:pPr eaLnBrk="1" fontAlgn="auto" hangingPunct="1">
              <a:spcBef>
                <a:spcPts val="0"/>
              </a:spcBef>
              <a:spcAft>
                <a:spcPts val="0"/>
              </a:spcAft>
              <a:defRPr/>
            </a:pPr>
            <a:r>
              <a:rPr lang="en-US" baseline="0" dirty="0" smtClean="0"/>
              <a:t>Use of FPA maps for site selection</a:t>
            </a:r>
          </a:p>
          <a:p>
            <a:pPr eaLnBrk="1" fontAlgn="auto" hangingPunct="1">
              <a:spcBef>
                <a:spcPts val="0"/>
              </a:spcBef>
              <a:spcAft>
                <a:spcPts val="0"/>
              </a:spcAft>
              <a:defRPr/>
            </a:pPr>
            <a:r>
              <a:rPr lang="en-US" baseline="0" dirty="0" smtClean="0"/>
              <a:t>Sample size and cost for implementation of study on a statewide basis</a:t>
            </a:r>
          </a:p>
          <a:p>
            <a:pPr eaLnBrk="1" fontAlgn="auto" hangingPunct="1">
              <a:spcBef>
                <a:spcPts val="0"/>
              </a:spcBef>
              <a:spcAft>
                <a:spcPts val="0"/>
              </a:spcAft>
              <a:defRPr/>
            </a:pPr>
            <a:r>
              <a:rPr lang="en-US" b="1" baseline="0" dirty="0" smtClean="0"/>
              <a:t>Full implementation</a:t>
            </a:r>
          </a:p>
          <a:p>
            <a:pPr eaLnBrk="1" fontAlgn="auto" hangingPunct="1">
              <a:spcBef>
                <a:spcPts val="0"/>
              </a:spcBef>
              <a:spcAft>
                <a:spcPts val="0"/>
              </a:spcAft>
              <a:defRPr/>
            </a:pPr>
            <a:r>
              <a:rPr lang="en-US" baseline="0" dirty="0" smtClean="0"/>
              <a:t>Answer questions of interest</a:t>
            </a:r>
          </a:p>
          <a:p>
            <a:pPr eaLnBrk="1" fontAlgn="auto" hangingPunct="1">
              <a:spcBef>
                <a:spcPts val="0"/>
              </a:spcBef>
              <a:spcAft>
                <a:spcPts val="0"/>
              </a:spcAft>
              <a:defRPr/>
            </a:pPr>
            <a:r>
              <a:rPr lang="en-US" baseline="0" dirty="0" smtClean="0"/>
              <a:t>Scope and design Effectiveness study</a:t>
            </a:r>
          </a:p>
          <a:p>
            <a:pPr eaLnBrk="1" fontAlgn="auto" hangingPunct="1">
              <a:spcBef>
                <a:spcPts val="0"/>
              </a:spcBef>
              <a:spcAft>
                <a:spcPts val="0"/>
              </a:spcAft>
              <a:defRPr/>
            </a:pPr>
            <a:endParaRPr lang="en-US" baseline="0" dirty="0" smtClean="0"/>
          </a:p>
          <a:p>
            <a:pPr eaLnBrk="1" fontAlgn="auto" hangingPunct="1">
              <a:spcBef>
                <a:spcPts val="0"/>
              </a:spcBef>
              <a:spcAft>
                <a:spcPts val="0"/>
              </a:spcAft>
              <a:defRPr/>
            </a:pPr>
            <a:endParaRPr lang="en-US" dirty="0" smtClean="0"/>
          </a:p>
        </p:txBody>
      </p:sp>
      <p:sp>
        <p:nvSpPr>
          <p:cNvPr id="2560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11B94A5-1993-4F64-85D9-7378C1B654BE}" type="slidenum">
              <a:rPr lang="en-US"/>
              <a:pPr fontAlgn="base">
                <a:spcBef>
                  <a:spcPct val="0"/>
                </a:spcBef>
                <a:spcAft>
                  <a:spcPct val="0"/>
                </a:spcAft>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bwMode="auto">
          <a:noFill/>
        </p:spPr>
        <p:txBody>
          <a:bodyPr wrap="square" numCol="1" anchor="t" anchorCtr="0" compatLnSpc="1">
            <a:prstTxWarp prst="textNoShape">
              <a:avLst/>
            </a:prstTxWarp>
            <a:normAutofit/>
          </a:bodyPr>
          <a:lstStyle/>
          <a:p>
            <a:pPr eaLnBrk="1" hangingPunct="1">
              <a:spcBef>
                <a:spcPct val="0"/>
              </a:spcBef>
            </a:pPr>
            <a:r>
              <a:rPr lang="en-US" sz="1200" dirty="0" smtClean="0"/>
              <a:t>Timelines include multiple review steps.</a:t>
            </a:r>
          </a:p>
          <a:p>
            <a:pPr eaLnBrk="1" hangingPunct="1">
              <a:spcBef>
                <a:spcPct val="0"/>
              </a:spcBef>
            </a:pPr>
            <a:endParaRPr lang="en-US" sz="1200" dirty="0" smtClean="0"/>
          </a:p>
          <a:p>
            <a:pPr eaLnBrk="1" hangingPunct="1">
              <a:spcBef>
                <a:spcPct val="0"/>
              </a:spcBef>
            </a:pPr>
            <a:r>
              <a:rPr lang="en-US" sz="1200" dirty="0" smtClean="0"/>
              <a:t>1. Revise Pilot Study Plan. Open-review ISPR; Final CMER approval</a:t>
            </a:r>
          </a:p>
          <a:p>
            <a:pPr eaLnBrk="1" hangingPunct="1">
              <a:spcBef>
                <a:spcPct val="0"/>
              </a:spcBef>
            </a:pPr>
            <a:r>
              <a:rPr lang="en-US" sz="1200" dirty="0" smtClean="0"/>
              <a:t>Target date: Spring 2013 </a:t>
            </a:r>
          </a:p>
          <a:p>
            <a:pPr eaLnBrk="1" hangingPunct="1">
              <a:spcBef>
                <a:spcPct val="0"/>
              </a:spcBef>
            </a:pPr>
            <a:r>
              <a:rPr lang="en-US" sz="1200" b="1" dirty="0" smtClean="0"/>
              <a:t>Lack of expertise in CMER and </a:t>
            </a:r>
            <a:r>
              <a:rPr lang="en-US" sz="1200" b="1" dirty="0" err="1" smtClean="0"/>
              <a:t>WetSAG</a:t>
            </a:r>
            <a:endParaRPr lang="en-US" sz="1200" b="1" dirty="0" smtClean="0"/>
          </a:p>
          <a:p>
            <a:pPr eaLnBrk="1" hangingPunct="1">
              <a:spcBef>
                <a:spcPct val="0"/>
              </a:spcBef>
            </a:pPr>
            <a:r>
              <a:rPr lang="en-US" sz="1200" dirty="0" smtClean="0"/>
              <a:t>Includes hiring wetland specialist and collecting data at 8 sites to finalize analytical procedures.</a:t>
            </a:r>
          </a:p>
          <a:p>
            <a:pPr eaLnBrk="1" hangingPunct="1">
              <a:spcBef>
                <a:spcPct val="0"/>
              </a:spcBef>
            </a:pPr>
            <a:r>
              <a:rPr lang="en-US" sz="1200" dirty="0" smtClean="0"/>
              <a:t>Field work done August 2011, but study plan revisions and review</a:t>
            </a:r>
            <a:r>
              <a:rPr lang="en-US" sz="1200" baseline="0" dirty="0" smtClean="0"/>
              <a:t> push completion date to spring 2013.</a:t>
            </a:r>
            <a:endParaRPr lang="en-US" sz="1200" dirty="0" smtClean="0"/>
          </a:p>
          <a:p>
            <a:pPr eaLnBrk="1" hangingPunct="1">
              <a:spcBef>
                <a:spcPct val="0"/>
              </a:spcBef>
            </a:pPr>
            <a:endParaRPr lang="en-US" sz="1200" dirty="0" smtClean="0"/>
          </a:p>
          <a:p>
            <a:pPr eaLnBrk="1" hangingPunct="1">
              <a:spcBef>
                <a:spcPct val="0"/>
              </a:spcBef>
            </a:pPr>
            <a:r>
              <a:rPr lang="en-US" sz="1200" dirty="0" smtClean="0"/>
              <a:t>2. Pilot Study finished. Reports and Statewide Characterization Study plan written, reviewed and approved. </a:t>
            </a:r>
          </a:p>
          <a:p>
            <a:pPr eaLnBrk="1" hangingPunct="1">
              <a:spcBef>
                <a:spcPct val="0"/>
              </a:spcBef>
            </a:pPr>
            <a:r>
              <a:rPr lang="en-US" sz="1200" dirty="0" smtClean="0"/>
              <a:t>Target date: Summer 2016</a:t>
            </a:r>
          </a:p>
          <a:p>
            <a:pPr eaLnBrk="1" hangingPunct="1">
              <a:spcBef>
                <a:spcPct val="0"/>
              </a:spcBef>
            </a:pPr>
            <a:endParaRPr lang="en-US" sz="1200" dirty="0" smtClean="0"/>
          </a:p>
          <a:p>
            <a:pPr eaLnBrk="1" hangingPunct="1">
              <a:spcBef>
                <a:spcPct val="0"/>
              </a:spcBef>
            </a:pPr>
            <a:r>
              <a:rPr lang="en-US" sz="1200" dirty="0" smtClean="0"/>
              <a:t>3. Statewide survey finished. Reports written, reviewed and approved.</a:t>
            </a:r>
          </a:p>
          <a:p>
            <a:pPr eaLnBrk="1" hangingPunct="1">
              <a:spcBef>
                <a:spcPct val="0"/>
              </a:spcBef>
            </a:pPr>
            <a:r>
              <a:rPr lang="en-US" sz="1200" dirty="0" smtClean="0"/>
              <a:t>Target date: Fall 2020</a:t>
            </a:r>
          </a:p>
          <a:p>
            <a:pPr eaLnBrk="1" hangingPunct="1">
              <a:spcBef>
                <a:spcPct val="0"/>
              </a:spcBef>
            </a:pPr>
            <a:r>
              <a:rPr lang="en-US" sz="1200" dirty="0" smtClean="0"/>
              <a:t>Decision on whether to move forward with Effectiveness Study: Summer 2019</a:t>
            </a:r>
          </a:p>
        </p:txBody>
      </p:sp>
      <p:sp>
        <p:nvSpPr>
          <p:cNvPr id="3379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9FD4B1C-4E0E-44CD-AE08-08B028CD3F67}" type="slidenum">
              <a:rPr lang="en-US"/>
              <a:pPr fontAlgn="base">
                <a:spcBef>
                  <a:spcPct val="0"/>
                </a:spcBef>
                <a:spcAft>
                  <a:spcPct val="0"/>
                </a:spcAft>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Title 7"/>
          <p:cNvSpPr>
            <a:spLocks noGrp="1"/>
          </p:cNvSpPr>
          <p:nvPr>
            <p:ph type="ctrTitle"/>
          </p:nvPr>
        </p:nvSpPr>
        <p:spPr>
          <a:xfrm>
            <a:off x="464234" y="381001"/>
            <a:ext cx="8229600" cy="2209800"/>
          </a:xfrm>
        </p:spPr>
        <p:txBody>
          <a:bodyPr lIns="45720" rIns="228600"/>
          <a:lstStyle>
            <a:lvl1pPr marL="0" algn="r">
              <a:defRPr sz="4800"/>
            </a:lvl1pPr>
            <a:extLst/>
          </a:lstStyle>
          <a:p>
            <a:r>
              <a:rPr lang="en-US" smtClean="0"/>
              <a:t>Click to edit Master title style</a:t>
            </a:r>
            <a:endParaRPr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5" name="Date Placeholder 9"/>
          <p:cNvSpPr>
            <a:spLocks noGrp="1"/>
          </p:cNvSpPr>
          <p:nvPr>
            <p:ph type="dt" sz="half" idx="10"/>
          </p:nvPr>
        </p:nvSpPr>
        <p:spPr>
          <a:xfrm>
            <a:off x="5562600" y="6508750"/>
            <a:ext cx="3001963" cy="274638"/>
          </a:xfrm>
        </p:spPr>
        <p:txBody>
          <a:bodyPr vert="horz" rtlCol="0"/>
          <a:lstStyle>
            <a:lvl1pPr>
              <a:defRPr/>
            </a:lvl1pPr>
            <a:extLst/>
          </a:lstStyle>
          <a:p>
            <a:pPr>
              <a:defRPr/>
            </a:pPr>
            <a:fld id="{CB7F0B7F-B4E2-4107-8B9F-1A37B92215E4}" type="datetimeFigureOut">
              <a:rPr lang="en-US"/>
              <a:pPr>
                <a:defRPr/>
              </a:pPr>
              <a:t>8/9/2011</a:t>
            </a:fld>
            <a:endParaRPr lang="en-US"/>
          </a:p>
        </p:txBody>
      </p:sp>
      <p:sp>
        <p:nvSpPr>
          <p:cNvPr id="6" name="Slide Number Placeholder 10"/>
          <p:cNvSpPr>
            <a:spLocks noGrp="1"/>
          </p:cNvSpPr>
          <p:nvPr>
            <p:ph type="sldNum" sz="quarter" idx="11"/>
          </p:nvPr>
        </p:nvSpPr>
        <p:spPr>
          <a:xfrm>
            <a:off x="8639175" y="6508750"/>
            <a:ext cx="463550" cy="274638"/>
          </a:xfrm>
        </p:spPr>
        <p:txBody>
          <a:bodyPr vert="horz" rtlCol="0"/>
          <a:lstStyle>
            <a:lvl1pPr>
              <a:defRPr>
                <a:solidFill>
                  <a:schemeClr val="tx2">
                    <a:shade val="90000"/>
                  </a:schemeClr>
                </a:solidFill>
              </a:defRPr>
            </a:lvl1pPr>
            <a:extLst/>
          </a:lstStyle>
          <a:p>
            <a:pPr>
              <a:defRPr/>
            </a:pPr>
            <a:fld id="{4048704A-883A-4323-8F8B-384E8F14225A}" type="slidenum">
              <a:rPr lang="en-US"/>
              <a:pPr>
                <a:defRPr/>
              </a:pPr>
              <a:t>‹#›</a:t>
            </a:fld>
            <a:endParaRPr lang="en-US"/>
          </a:p>
        </p:txBody>
      </p:sp>
      <p:sp>
        <p:nvSpPr>
          <p:cNvPr id="7" name="Footer Placeholder 11"/>
          <p:cNvSpPr>
            <a:spLocks noGrp="1"/>
          </p:cNvSpPr>
          <p:nvPr>
            <p:ph type="ftr" sz="quarter" idx="12"/>
          </p:nvPr>
        </p:nvSpPr>
        <p:spPr>
          <a:xfrm>
            <a:off x="1600200" y="6508750"/>
            <a:ext cx="3906838" cy="274638"/>
          </a:xfrm>
        </p:spPr>
        <p:txBody>
          <a:bodyPr vert="horz" rtlCol="0"/>
          <a:lstStyle>
            <a:lvl1pPr>
              <a:defRPr/>
            </a:lvl1pPr>
            <a:extLst/>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2"/>
          <p:cNvSpPr>
            <a:spLocks noGrp="1"/>
          </p:cNvSpPr>
          <p:nvPr>
            <p:ph type="ftr" sz="quarter" idx="10"/>
          </p:nvPr>
        </p:nvSpPr>
        <p:spPr/>
        <p:txBody>
          <a:bodyPr/>
          <a:lstStyle>
            <a:lvl1pPr>
              <a:defRPr/>
            </a:lvl1pPr>
          </a:lstStyle>
          <a:p>
            <a:pPr>
              <a:defRPr/>
            </a:pPr>
            <a:endParaRPr lang="en-US"/>
          </a:p>
        </p:txBody>
      </p:sp>
      <p:sp>
        <p:nvSpPr>
          <p:cNvPr id="5" name="Date Placeholder 13"/>
          <p:cNvSpPr>
            <a:spLocks noGrp="1"/>
          </p:cNvSpPr>
          <p:nvPr>
            <p:ph type="dt" sz="half" idx="11"/>
          </p:nvPr>
        </p:nvSpPr>
        <p:spPr/>
        <p:txBody>
          <a:bodyPr/>
          <a:lstStyle>
            <a:lvl1pPr>
              <a:defRPr/>
            </a:lvl1pPr>
          </a:lstStyle>
          <a:p>
            <a:pPr>
              <a:defRPr/>
            </a:pPr>
            <a:fld id="{A04F19C3-03AF-4FEF-AE29-2F7AE49FCCAB}" type="datetimeFigureOut">
              <a:rPr lang="en-US"/>
              <a:pPr>
                <a:defRPr/>
              </a:pPr>
              <a:t>8/9/2011</a:t>
            </a:fld>
            <a:endParaRPr lang="en-US"/>
          </a:p>
        </p:txBody>
      </p:sp>
      <p:sp>
        <p:nvSpPr>
          <p:cNvPr id="6" name="Slide Number Placeholder 22"/>
          <p:cNvSpPr>
            <a:spLocks noGrp="1"/>
          </p:cNvSpPr>
          <p:nvPr>
            <p:ph type="sldNum" sz="quarter" idx="12"/>
          </p:nvPr>
        </p:nvSpPr>
        <p:spPr/>
        <p:txBody>
          <a:bodyPr/>
          <a:lstStyle>
            <a:lvl1pPr>
              <a:defRPr/>
            </a:lvl1pPr>
          </a:lstStyle>
          <a:p>
            <a:pPr>
              <a:defRPr/>
            </a:pPr>
            <a:fld id="{7DE7DFFD-A173-4459-A74E-DB7ED6CC586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2"/>
          <p:cNvSpPr>
            <a:spLocks noGrp="1"/>
          </p:cNvSpPr>
          <p:nvPr>
            <p:ph type="ftr" sz="quarter" idx="10"/>
          </p:nvPr>
        </p:nvSpPr>
        <p:spPr/>
        <p:txBody>
          <a:bodyPr/>
          <a:lstStyle>
            <a:lvl1pPr>
              <a:defRPr/>
            </a:lvl1pPr>
          </a:lstStyle>
          <a:p>
            <a:pPr>
              <a:defRPr/>
            </a:pPr>
            <a:endParaRPr lang="en-US"/>
          </a:p>
        </p:txBody>
      </p:sp>
      <p:sp>
        <p:nvSpPr>
          <p:cNvPr id="5" name="Date Placeholder 13"/>
          <p:cNvSpPr>
            <a:spLocks noGrp="1"/>
          </p:cNvSpPr>
          <p:nvPr>
            <p:ph type="dt" sz="half" idx="11"/>
          </p:nvPr>
        </p:nvSpPr>
        <p:spPr/>
        <p:txBody>
          <a:bodyPr/>
          <a:lstStyle>
            <a:lvl1pPr>
              <a:defRPr/>
            </a:lvl1pPr>
          </a:lstStyle>
          <a:p>
            <a:pPr>
              <a:defRPr/>
            </a:pPr>
            <a:fld id="{5DD8D7E5-17E8-4EBB-9247-7AD39EB40CC5}" type="datetimeFigureOut">
              <a:rPr lang="en-US"/>
              <a:pPr>
                <a:defRPr/>
              </a:pPr>
              <a:t>8/9/2011</a:t>
            </a:fld>
            <a:endParaRPr lang="en-US"/>
          </a:p>
        </p:txBody>
      </p:sp>
      <p:sp>
        <p:nvSpPr>
          <p:cNvPr id="6" name="Slide Number Placeholder 22"/>
          <p:cNvSpPr>
            <a:spLocks noGrp="1"/>
          </p:cNvSpPr>
          <p:nvPr>
            <p:ph type="sldNum" sz="quarter" idx="12"/>
          </p:nvPr>
        </p:nvSpPr>
        <p:spPr/>
        <p:txBody>
          <a:bodyPr/>
          <a:lstStyle>
            <a:lvl1pPr>
              <a:defRPr/>
            </a:lvl1pPr>
          </a:lstStyle>
          <a:p>
            <a:pPr>
              <a:defRPr/>
            </a:pPr>
            <a:fld id="{36F2544C-8574-4048-9302-697C242D324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6"/>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extLst/>
          </a:lstStyle>
          <a:p>
            <a:pPr>
              <a:defRPr/>
            </a:pPr>
            <a:fld id="{6907455B-D158-4148-8FA6-7FB70DAE3A89}" type="datetimeFigureOut">
              <a:rPr lang="en-US"/>
              <a:pPr>
                <a:defRPr/>
              </a:pPr>
              <a:t>8/9/2011</a:t>
            </a:fld>
            <a:endParaRPr lang="en-US"/>
          </a:p>
        </p:txBody>
      </p:sp>
      <p:sp>
        <p:nvSpPr>
          <p:cNvPr id="6" name="Footer Placeholder 4"/>
          <p:cNvSpPr>
            <a:spLocks noGrp="1"/>
          </p:cNvSpPr>
          <p:nvPr>
            <p:ph type="ftr" sz="quarter" idx="11"/>
          </p:nvPr>
        </p:nvSpPr>
        <p:spPr/>
        <p:txBody>
          <a:bodyPr/>
          <a:lstStyle>
            <a:lvl1pPr>
              <a:defRPr/>
            </a:lvl1pPr>
            <a:extLst/>
          </a:lstStyle>
          <a:p>
            <a:pPr>
              <a:defRPr/>
            </a:pPr>
            <a:endParaRPr lang="en-US"/>
          </a:p>
        </p:txBody>
      </p:sp>
      <p:sp>
        <p:nvSpPr>
          <p:cNvPr id="7" name="Slide Number Placeholder 5"/>
          <p:cNvSpPr>
            <a:spLocks noGrp="1"/>
          </p:cNvSpPr>
          <p:nvPr>
            <p:ph type="sldNum" sz="quarter" idx="12"/>
          </p:nvPr>
        </p:nvSpPr>
        <p:spPr/>
        <p:txBody>
          <a:bodyPr/>
          <a:lstStyle>
            <a:lvl1pPr>
              <a:defRPr/>
            </a:lvl1pPr>
            <a:extLst/>
          </a:lstStyle>
          <a:p>
            <a:pPr>
              <a:defRPr/>
            </a:pPr>
            <a:fld id="{088A7585-F289-4E43-A49C-928829DA333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6"/>
          <p:cNvSpPr/>
          <p:nvPr/>
        </p:nvSpPr>
        <p:spPr>
          <a:xfrm>
            <a:off x="1000125" y="3267075"/>
            <a:ext cx="7407275"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lang="en-US" smtClean="0"/>
              <a:t>Click to edit Master title style</a:t>
            </a:r>
            <a:endParaRPr lang="en-US"/>
          </a:p>
        </p:txBody>
      </p:sp>
      <p:sp>
        <p:nvSpPr>
          <p:cNvPr id="3" name="Text Placeholder 2"/>
          <p:cNvSpPr>
            <a:spLocks noGrp="1"/>
          </p:cNvSpPr>
          <p:nvPr>
            <p:ph type="body" idx="1"/>
          </p:nvPr>
        </p:nvSpPr>
        <p:spPr>
          <a:xfrm>
            <a:off x="722313" y="3287713"/>
            <a:ext cx="7772400" cy="1509712"/>
          </a:xfrm>
        </p:spPr>
        <p:txBody>
          <a:bodyPr rIns="128016"/>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5" name="Date Placeholder 7"/>
          <p:cNvSpPr>
            <a:spLocks noGrp="1"/>
          </p:cNvSpPr>
          <p:nvPr>
            <p:ph type="dt" sz="half" idx="10"/>
          </p:nvPr>
        </p:nvSpPr>
        <p:spPr>
          <a:xfrm>
            <a:off x="5562600" y="6513513"/>
            <a:ext cx="3001963" cy="274637"/>
          </a:xfrm>
        </p:spPr>
        <p:txBody>
          <a:bodyPr vert="horz" rtlCol="0"/>
          <a:lstStyle>
            <a:lvl1pPr>
              <a:defRPr/>
            </a:lvl1pPr>
            <a:extLst/>
          </a:lstStyle>
          <a:p>
            <a:pPr>
              <a:defRPr/>
            </a:pPr>
            <a:fld id="{13A5108F-BCF3-4048-B23C-8F44F8ED3A08}" type="datetimeFigureOut">
              <a:rPr lang="en-US"/>
              <a:pPr>
                <a:defRPr/>
              </a:pPr>
              <a:t>8/9/2011</a:t>
            </a:fld>
            <a:endParaRPr lang="en-US"/>
          </a:p>
        </p:txBody>
      </p:sp>
      <p:sp>
        <p:nvSpPr>
          <p:cNvPr id="6" name="Slide Number Placeholder 8"/>
          <p:cNvSpPr>
            <a:spLocks noGrp="1"/>
          </p:cNvSpPr>
          <p:nvPr>
            <p:ph type="sldNum" sz="quarter" idx="11"/>
          </p:nvPr>
        </p:nvSpPr>
        <p:spPr>
          <a:xfrm>
            <a:off x="8639175" y="6513513"/>
            <a:ext cx="463550" cy="274637"/>
          </a:xfrm>
        </p:spPr>
        <p:txBody>
          <a:bodyPr vert="horz" rtlCol="0"/>
          <a:lstStyle>
            <a:lvl1pPr>
              <a:defRPr>
                <a:solidFill>
                  <a:schemeClr val="tx2">
                    <a:shade val="90000"/>
                  </a:schemeClr>
                </a:solidFill>
              </a:defRPr>
            </a:lvl1pPr>
            <a:extLst/>
          </a:lstStyle>
          <a:p>
            <a:pPr>
              <a:defRPr/>
            </a:pPr>
            <a:fld id="{D89308DF-9340-43E1-9311-AD3FF06C3B1E}" type="slidenum">
              <a:rPr lang="en-US"/>
              <a:pPr>
                <a:defRPr/>
              </a:pPr>
              <a:t>‹#›</a:t>
            </a:fld>
            <a:endParaRPr lang="en-US"/>
          </a:p>
        </p:txBody>
      </p:sp>
      <p:sp>
        <p:nvSpPr>
          <p:cNvPr id="7" name="Footer Placeholder 9"/>
          <p:cNvSpPr>
            <a:spLocks noGrp="1"/>
          </p:cNvSpPr>
          <p:nvPr>
            <p:ph type="ftr" sz="quarter" idx="12"/>
          </p:nvPr>
        </p:nvSpPr>
        <p:spPr>
          <a:xfrm>
            <a:off x="1600200" y="6513513"/>
            <a:ext cx="3906838" cy="274637"/>
          </a:xfrm>
        </p:spPr>
        <p:txBody>
          <a:bodyPr vert="horz" rtlCol="0"/>
          <a:lstStyle>
            <a:lvl1pPr>
              <a:defRPr/>
            </a:lvl1pPr>
            <a:extLst/>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9"/>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p:txBody>
          <a:bodyPr/>
          <a:lstStyle>
            <a:lvl1pPr>
              <a:defRPr/>
            </a:lvl1pPr>
            <a:extLst/>
          </a:lstStyle>
          <a:p>
            <a:pPr>
              <a:defRPr/>
            </a:pPr>
            <a:fld id="{1058D2D0-35A3-43EE-920C-3980982F71CE}" type="datetimeFigureOut">
              <a:rPr lang="en-US"/>
              <a:pPr>
                <a:defRPr/>
              </a:pPr>
              <a:t>8/9/2011</a:t>
            </a:fld>
            <a:endParaRPr lang="en-US"/>
          </a:p>
        </p:txBody>
      </p:sp>
      <p:sp>
        <p:nvSpPr>
          <p:cNvPr id="7" name="Footer Placeholder 5"/>
          <p:cNvSpPr>
            <a:spLocks noGrp="1"/>
          </p:cNvSpPr>
          <p:nvPr>
            <p:ph type="ftr" sz="quarter" idx="11"/>
          </p:nvPr>
        </p:nvSpPr>
        <p:spPr/>
        <p:txBody>
          <a:bodyPr/>
          <a:lstStyle>
            <a:lvl1pPr>
              <a:defRPr/>
            </a:lvl1pPr>
            <a:extLst/>
          </a:lstStyle>
          <a:p>
            <a:pPr>
              <a:defRPr/>
            </a:pPr>
            <a:endParaRPr lang="en-US"/>
          </a:p>
        </p:txBody>
      </p:sp>
      <p:sp>
        <p:nvSpPr>
          <p:cNvPr id="8" name="Slide Number Placeholder 6"/>
          <p:cNvSpPr>
            <a:spLocks noGrp="1"/>
          </p:cNvSpPr>
          <p:nvPr>
            <p:ph type="sldNum" sz="quarter" idx="12"/>
          </p:nvPr>
        </p:nvSpPr>
        <p:spPr>
          <a:xfrm>
            <a:off x="8640763" y="6515100"/>
            <a:ext cx="465137" cy="273050"/>
          </a:xfrm>
        </p:spPr>
        <p:txBody>
          <a:bodyPr/>
          <a:lstStyle>
            <a:lvl1pPr>
              <a:defRPr/>
            </a:lvl1pPr>
            <a:extLst/>
          </a:lstStyle>
          <a:p>
            <a:pPr>
              <a:defRPr/>
            </a:pPr>
            <a:fld id="{FBC10C7C-F290-4E8A-9211-450A258352F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Rectangle 9"/>
          <p:cNvSpPr/>
          <p:nvPr/>
        </p:nvSpPr>
        <p:spPr>
          <a:xfrm>
            <a:off x="617538" y="2165350"/>
            <a:ext cx="3748087"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fontAlgn="auto">
              <a:spcBef>
                <a:spcPts val="0"/>
              </a:spcBef>
              <a:spcAft>
                <a:spcPts val="0"/>
              </a:spcAft>
              <a:defRPr/>
            </a:pPr>
            <a:endParaRPr lang="en-US"/>
          </a:p>
        </p:txBody>
      </p:sp>
      <p:sp>
        <p:nvSpPr>
          <p:cNvPr id="8" name="Rectangle 10"/>
          <p:cNvSpPr/>
          <p:nvPr/>
        </p:nvSpPr>
        <p:spPr>
          <a:xfrm>
            <a:off x="4800600" y="2165350"/>
            <a:ext cx="3749675"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457200" y="251948"/>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a:lstStyle>
            <a:lvl1pPr>
              <a:defRPr sz="22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6"/>
          <p:cNvSpPr>
            <a:spLocks noGrp="1"/>
          </p:cNvSpPr>
          <p:nvPr>
            <p:ph type="dt" sz="half" idx="10"/>
          </p:nvPr>
        </p:nvSpPr>
        <p:spPr/>
        <p:txBody>
          <a:bodyPr/>
          <a:lstStyle>
            <a:lvl1pPr>
              <a:defRPr/>
            </a:lvl1pPr>
            <a:extLst/>
          </a:lstStyle>
          <a:p>
            <a:pPr>
              <a:defRPr/>
            </a:pPr>
            <a:fld id="{A3B34CF8-7EFB-49D5-AC77-430F081A9E4F}" type="datetimeFigureOut">
              <a:rPr lang="en-US"/>
              <a:pPr>
                <a:defRPr/>
              </a:pPr>
              <a:t>8/9/2011</a:t>
            </a:fld>
            <a:endParaRPr lang="en-US"/>
          </a:p>
        </p:txBody>
      </p:sp>
      <p:sp>
        <p:nvSpPr>
          <p:cNvPr id="10" name="Footer Placeholder 7"/>
          <p:cNvSpPr>
            <a:spLocks noGrp="1"/>
          </p:cNvSpPr>
          <p:nvPr>
            <p:ph type="ftr" sz="quarter" idx="11"/>
          </p:nvPr>
        </p:nvSpPr>
        <p:spPr/>
        <p:txBody>
          <a:bodyPr/>
          <a:lstStyle>
            <a:lvl1pPr>
              <a:defRPr/>
            </a:lvl1pPr>
            <a:extLst/>
          </a:lstStyle>
          <a:p>
            <a:pPr>
              <a:defRPr/>
            </a:pPr>
            <a:endParaRPr lang="en-US"/>
          </a:p>
        </p:txBody>
      </p:sp>
      <p:sp>
        <p:nvSpPr>
          <p:cNvPr id="11" name="Slide Number Placeholder 8"/>
          <p:cNvSpPr>
            <a:spLocks noGrp="1"/>
          </p:cNvSpPr>
          <p:nvPr>
            <p:ph type="sldNum" sz="quarter" idx="12"/>
          </p:nvPr>
        </p:nvSpPr>
        <p:spPr>
          <a:xfrm>
            <a:off x="8640763" y="6515100"/>
            <a:ext cx="465137" cy="273050"/>
          </a:xfrm>
        </p:spPr>
        <p:txBody>
          <a:bodyPr/>
          <a:lstStyle>
            <a:lvl1pPr>
              <a:defRPr/>
            </a:lvl1pPr>
            <a:extLst/>
          </a:lstStyle>
          <a:p>
            <a:pPr>
              <a:defRPr/>
            </a:pPr>
            <a:fld id="{8A9BB102-D984-4E5B-A8A0-FCC1CD507B4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Rectangle 6"/>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457200" y="253218"/>
            <a:ext cx="8229600" cy="1143000"/>
          </a:xfrm>
        </p:spPr>
        <p:txBody>
          <a:bodyPr/>
          <a:lstStyle>
            <a:extLst/>
          </a:lstStyle>
          <a:p>
            <a:r>
              <a:rPr lang="en-US" smtClean="0"/>
              <a:t>Click to edit Master title style</a:t>
            </a:r>
            <a:endParaRPr lang="en-US"/>
          </a:p>
        </p:txBody>
      </p:sp>
      <p:sp>
        <p:nvSpPr>
          <p:cNvPr id="4" name="Date Placeholder 2"/>
          <p:cNvSpPr>
            <a:spLocks noGrp="1"/>
          </p:cNvSpPr>
          <p:nvPr>
            <p:ph type="dt" sz="half" idx="10"/>
          </p:nvPr>
        </p:nvSpPr>
        <p:spPr/>
        <p:txBody>
          <a:bodyPr/>
          <a:lstStyle>
            <a:lvl1pPr>
              <a:defRPr/>
            </a:lvl1pPr>
            <a:extLst/>
          </a:lstStyle>
          <a:p>
            <a:pPr>
              <a:defRPr/>
            </a:pPr>
            <a:fld id="{96F7DAC5-8000-4E8E-A8FB-4118E182EB49}" type="datetimeFigureOut">
              <a:rPr lang="en-US"/>
              <a:pPr>
                <a:defRPr/>
              </a:pPr>
              <a:t>8/9/2011</a:t>
            </a:fld>
            <a:endParaRPr lang="en-US"/>
          </a:p>
        </p:txBody>
      </p:sp>
      <p:sp>
        <p:nvSpPr>
          <p:cNvPr id="5" name="Footer Placeholder 3"/>
          <p:cNvSpPr>
            <a:spLocks noGrp="1"/>
          </p:cNvSpPr>
          <p:nvPr>
            <p:ph type="ftr" sz="quarter" idx="11"/>
          </p:nvPr>
        </p:nvSpPr>
        <p:spPr/>
        <p:txBody>
          <a:bodyPr/>
          <a:lstStyle>
            <a:lvl1pPr>
              <a:defRPr/>
            </a:lvl1pPr>
            <a:extLst/>
          </a:lstStyle>
          <a:p>
            <a:pPr>
              <a:defRPr/>
            </a:pPr>
            <a:endParaRPr lang="en-US"/>
          </a:p>
        </p:txBody>
      </p:sp>
      <p:sp>
        <p:nvSpPr>
          <p:cNvPr id="6" name="Slide Number Placeholder 4"/>
          <p:cNvSpPr>
            <a:spLocks noGrp="1"/>
          </p:cNvSpPr>
          <p:nvPr>
            <p:ph type="sldNum" sz="quarter" idx="12"/>
          </p:nvPr>
        </p:nvSpPr>
        <p:spPr/>
        <p:txBody>
          <a:bodyPr/>
          <a:lstStyle>
            <a:lvl1pPr>
              <a:defRPr/>
            </a:lvl1pPr>
            <a:extLst/>
          </a:lstStyle>
          <a:p>
            <a:pPr>
              <a:defRPr/>
            </a:pPr>
            <a:fld id="{78A37CCC-DCF3-4483-8B64-9029A2B6B9A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2"/>
          <p:cNvSpPr>
            <a:spLocks noGrp="1"/>
          </p:cNvSpPr>
          <p:nvPr>
            <p:ph type="ftr" sz="quarter" idx="10"/>
          </p:nvPr>
        </p:nvSpPr>
        <p:spPr/>
        <p:txBody>
          <a:bodyPr/>
          <a:lstStyle>
            <a:lvl1pPr>
              <a:defRPr/>
            </a:lvl1pPr>
          </a:lstStyle>
          <a:p>
            <a:pPr>
              <a:defRPr/>
            </a:pPr>
            <a:endParaRPr lang="en-US"/>
          </a:p>
        </p:txBody>
      </p:sp>
      <p:sp>
        <p:nvSpPr>
          <p:cNvPr id="3" name="Date Placeholder 13"/>
          <p:cNvSpPr>
            <a:spLocks noGrp="1"/>
          </p:cNvSpPr>
          <p:nvPr>
            <p:ph type="dt" sz="half" idx="11"/>
          </p:nvPr>
        </p:nvSpPr>
        <p:spPr/>
        <p:txBody>
          <a:bodyPr/>
          <a:lstStyle>
            <a:lvl1pPr>
              <a:defRPr/>
            </a:lvl1pPr>
          </a:lstStyle>
          <a:p>
            <a:pPr>
              <a:defRPr/>
            </a:pPr>
            <a:fld id="{F22F5CA3-7FF2-4033-93D4-96F51EB23EF3}" type="datetimeFigureOut">
              <a:rPr lang="en-US"/>
              <a:pPr>
                <a:defRPr/>
              </a:pPr>
              <a:t>8/9/2011</a:t>
            </a:fld>
            <a:endParaRPr lang="en-US"/>
          </a:p>
        </p:txBody>
      </p:sp>
      <p:sp>
        <p:nvSpPr>
          <p:cNvPr id="4" name="Slide Number Placeholder 22"/>
          <p:cNvSpPr>
            <a:spLocks noGrp="1"/>
          </p:cNvSpPr>
          <p:nvPr>
            <p:ph type="sldNum" sz="quarter" idx="12"/>
          </p:nvPr>
        </p:nvSpPr>
        <p:spPr/>
        <p:txBody>
          <a:bodyPr/>
          <a:lstStyle>
            <a:lvl1pPr>
              <a:defRPr/>
            </a:lvl1pPr>
          </a:lstStyle>
          <a:p>
            <a:pPr>
              <a:defRPr/>
            </a:pPr>
            <a:fld id="{86FCEA12-3762-45A1-95D6-FF6D0F56A0F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p:nvPr/>
        </p:nvSpPr>
        <p:spPr>
          <a:xfrm>
            <a:off x="5057775" y="1057275"/>
            <a:ext cx="3748088"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4963136" y="304800"/>
            <a:ext cx="3931920" cy="762000"/>
          </a:xfrm>
        </p:spPr>
        <p:txBody>
          <a:bodyPr/>
          <a:lstStyle>
            <a:lvl1pPr marL="0" algn="r">
              <a:buNone/>
              <a:defRPr sz="2000" b="1"/>
            </a:lvl1pPr>
            <a:extLst/>
          </a:lstStyle>
          <a:p>
            <a:r>
              <a:rPr lang="en-US" smtClean="0"/>
              <a:t>Click to edit Master title style</a:t>
            </a:r>
            <a:endParaRPr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8"/>
          <p:cNvSpPr>
            <a:spLocks noGrp="1"/>
          </p:cNvSpPr>
          <p:nvPr>
            <p:ph type="dt" sz="half" idx="10"/>
          </p:nvPr>
        </p:nvSpPr>
        <p:spPr>
          <a:xfrm>
            <a:off x="5562600" y="6513513"/>
            <a:ext cx="3001963" cy="274637"/>
          </a:xfrm>
        </p:spPr>
        <p:txBody>
          <a:bodyPr vert="horz" rtlCol="0"/>
          <a:lstStyle>
            <a:lvl1pPr>
              <a:defRPr/>
            </a:lvl1pPr>
            <a:extLst/>
          </a:lstStyle>
          <a:p>
            <a:pPr>
              <a:defRPr/>
            </a:pPr>
            <a:fld id="{1DAE18FA-9333-4918-862A-4A9FD90706FE}" type="datetimeFigureOut">
              <a:rPr lang="en-US"/>
              <a:pPr>
                <a:defRPr/>
              </a:pPr>
              <a:t>8/9/2011</a:t>
            </a:fld>
            <a:endParaRPr lang="en-US"/>
          </a:p>
        </p:txBody>
      </p:sp>
      <p:sp>
        <p:nvSpPr>
          <p:cNvPr id="7" name="Slide Number Placeholder 9"/>
          <p:cNvSpPr>
            <a:spLocks noGrp="1"/>
          </p:cNvSpPr>
          <p:nvPr>
            <p:ph type="sldNum" sz="quarter" idx="11"/>
          </p:nvPr>
        </p:nvSpPr>
        <p:spPr>
          <a:xfrm>
            <a:off x="8639175" y="6513513"/>
            <a:ext cx="463550" cy="274637"/>
          </a:xfrm>
        </p:spPr>
        <p:txBody>
          <a:bodyPr vert="horz" rtlCol="0"/>
          <a:lstStyle>
            <a:lvl1pPr>
              <a:defRPr>
                <a:solidFill>
                  <a:schemeClr val="tx2">
                    <a:shade val="90000"/>
                  </a:schemeClr>
                </a:solidFill>
              </a:defRPr>
            </a:lvl1pPr>
            <a:extLst/>
          </a:lstStyle>
          <a:p>
            <a:pPr>
              <a:defRPr/>
            </a:pPr>
            <a:fld id="{4747C587-C0C8-46DF-8C5B-98474739DEF8}" type="slidenum">
              <a:rPr lang="en-US"/>
              <a:pPr>
                <a:defRPr/>
              </a:pPr>
              <a:t>‹#›</a:t>
            </a:fld>
            <a:endParaRPr lang="en-US"/>
          </a:p>
        </p:txBody>
      </p:sp>
      <p:sp>
        <p:nvSpPr>
          <p:cNvPr id="8" name="Footer Placeholder 10"/>
          <p:cNvSpPr>
            <a:spLocks noGrp="1"/>
          </p:cNvSpPr>
          <p:nvPr>
            <p:ph type="ftr" sz="quarter" idx="12"/>
          </p:nvPr>
        </p:nvSpPr>
        <p:spPr>
          <a:xfrm>
            <a:off x="1600200" y="6513513"/>
            <a:ext cx="3906838" cy="274637"/>
          </a:xfrm>
        </p:spPr>
        <p:txBody>
          <a:bodyPr vert="horz" rtlCol="0"/>
          <a:lstStyle>
            <a:lvl1pPr>
              <a:defRPr/>
            </a:lvl1pPr>
            <a:extLst/>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lstStyle>
            <a:lvl1pPr marL="0" algn="r">
              <a:buNone/>
              <a:defRPr sz="2000" b="1"/>
            </a:lvl1pPr>
            <a:extLst/>
          </a:lstStyle>
          <a:p>
            <a:r>
              <a:rPr lang="en-US" smtClean="0"/>
              <a:t>Click to edit Master title style</a:t>
            </a:r>
            <a:endParaRPr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extLst/>
          </a:lstStyle>
          <a:p>
            <a:pPr lvl="0"/>
            <a:r>
              <a:rPr lang="en-US" noProof="0" smtClean="0"/>
              <a:t>Click icon to add picture</a:t>
            </a:r>
            <a:endParaRPr lang="en-US" noProof="0" dirty="0"/>
          </a:p>
        </p:txBody>
      </p:sp>
      <p:sp>
        <p:nvSpPr>
          <p:cNvPr id="5" name="Date Placeholder 7"/>
          <p:cNvSpPr>
            <a:spLocks noGrp="1"/>
          </p:cNvSpPr>
          <p:nvPr>
            <p:ph type="dt" sz="half" idx="10"/>
          </p:nvPr>
        </p:nvSpPr>
        <p:spPr>
          <a:xfrm>
            <a:off x="5562600" y="6508750"/>
            <a:ext cx="3001963" cy="274638"/>
          </a:xfrm>
        </p:spPr>
        <p:txBody>
          <a:bodyPr vert="horz" rtlCol="0"/>
          <a:lstStyle>
            <a:lvl1pPr>
              <a:defRPr/>
            </a:lvl1pPr>
            <a:extLst/>
          </a:lstStyle>
          <a:p>
            <a:pPr>
              <a:defRPr/>
            </a:pPr>
            <a:fld id="{89C62035-B1FC-48E0-A19C-0C24BA59E548}" type="datetimeFigureOut">
              <a:rPr lang="en-US"/>
              <a:pPr>
                <a:defRPr/>
              </a:pPr>
              <a:t>8/9/2011</a:t>
            </a:fld>
            <a:endParaRPr lang="en-US"/>
          </a:p>
        </p:txBody>
      </p:sp>
      <p:sp>
        <p:nvSpPr>
          <p:cNvPr id="6" name="Slide Number Placeholder 8"/>
          <p:cNvSpPr>
            <a:spLocks noGrp="1"/>
          </p:cNvSpPr>
          <p:nvPr>
            <p:ph type="sldNum" sz="quarter" idx="11"/>
          </p:nvPr>
        </p:nvSpPr>
        <p:spPr>
          <a:xfrm>
            <a:off x="8639175" y="6508750"/>
            <a:ext cx="463550" cy="274638"/>
          </a:xfrm>
        </p:spPr>
        <p:txBody>
          <a:bodyPr vert="horz" rtlCol="0"/>
          <a:lstStyle>
            <a:lvl1pPr>
              <a:defRPr>
                <a:solidFill>
                  <a:schemeClr val="tx2">
                    <a:shade val="90000"/>
                  </a:schemeClr>
                </a:solidFill>
              </a:defRPr>
            </a:lvl1pPr>
            <a:extLst/>
          </a:lstStyle>
          <a:p>
            <a:pPr>
              <a:defRPr/>
            </a:pPr>
            <a:fld id="{32E6B3D5-2165-4039-8969-A84B8EDF85B7}" type="slidenum">
              <a:rPr lang="en-US"/>
              <a:pPr>
                <a:defRPr/>
              </a:pPr>
              <a:t>‹#›</a:t>
            </a:fld>
            <a:endParaRPr lang="en-US"/>
          </a:p>
        </p:txBody>
      </p:sp>
      <p:sp>
        <p:nvSpPr>
          <p:cNvPr id="7" name="Footer Placeholder 9"/>
          <p:cNvSpPr>
            <a:spLocks noGrp="1"/>
          </p:cNvSpPr>
          <p:nvPr>
            <p:ph type="ftr" sz="quarter" idx="12"/>
          </p:nvPr>
        </p:nvSpPr>
        <p:spPr>
          <a:xfrm>
            <a:off x="1600200" y="6508750"/>
            <a:ext cx="3906838" cy="274638"/>
          </a:xfrm>
        </p:spPr>
        <p:txBody>
          <a:bodyPr vert="horz" rtlCol="0"/>
          <a:lstStyle>
            <a:lvl1pPr>
              <a:defRPr/>
            </a:lvl1pPr>
            <a:extLst/>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Footer Placeholder 2"/>
          <p:cNvSpPr>
            <a:spLocks noGrp="1"/>
          </p:cNvSpPr>
          <p:nvPr>
            <p:ph type="ftr" sz="quarter" idx="3"/>
          </p:nvPr>
        </p:nvSpPr>
        <p:spPr>
          <a:xfrm>
            <a:off x="1295400" y="6400800"/>
            <a:ext cx="4211638" cy="274638"/>
          </a:xfrm>
          <a:prstGeom prst="rect">
            <a:avLst/>
          </a:prstGeom>
        </p:spPr>
        <p:txBody>
          <a:bodyPr/>
          <a:lstStyle>
            <a:lvl1pPr algn="r" eaLnBrk="1" fontAlgn="auto" latinLnBrk="0" hangingPunct="1">
              <a:spcBef>
                <a:spcPts val="0"/>
              </a:spcBef>
              <a:spcAft>
                <a:spcPts val="0"/>
              </a:spcAft>
              <a:defRPr kumimoji="0" sz="1300">
                <a:solidFill>
                  <a:schemeClr val="bg2">
                    <a:tint val="60000"/>
                    <a:satMod val="155000"/>
                  </a:schemeClr>
                </a:solidFill>
                <a:latin typeface="+mn-lt"/>
              </a:defRPr>
            </a:lvl1pPr>
            <a:extLst/>
          </a:lstStyle>
          <a:p>
            <a:pPr>
              <a:defRPr/>
            </a:pPr>
            <a:endParaRPr lang="en-US"/>
          </a:p>
        </p:txBody>
      </p:sp>
      <p:sp>
        <p:nvSpPr>
          <p:cNvPr id="14" name="Date Placeholder 13"/>
          <p:cNvSpPr>
            <a:spLocks noGrp="1"/>
          </p:cNvSpPr>
          <p:nvPr>
            <p:ph type="dt" sz="half" idx="2"/>
          </p:nvPr>
        </p:nvSpPr>
        <p:spPr>
          <a:xfrm>
            <a:off x="5562600" y="6400800"/>
            <a:ext cx="3001963" cy="274638"/>
          </a:xfrm>
          <a:prstGeom prst="rect">
            <a:avLst/>
          </a:prstGeom>
        </p:spPr>
        <p:txBody>
          <a:bodyPr/>
          <a:lstStyle>
            <a:lvl1pPr algn="l" eaLnBrk="1" fontAlgn="auto" latinLnBrk="0" hangingPunct="1">
              <a:spcBef>
                <a:spcPts val="0"/>
              </a:spcBef>
              <a:spcAft>
                <a:spcPts val="0"/>
              </a:spcAft>
              <a:defRPr kumimoji="0" sz="1300">
                <a:solidFill>
                  <a:schemeClr val="bg2">
                    <a:tint val="60000"/>
                    <a:satMod val="155000"/>
                  </a:schemeClr>
                </a:solidFill>
                <a:latin typeface="+mn-lt"/>
              </a:defRPr>
            </a:lvl1pPr>
            <a:extLst/>
          </a:lstStyle>
          <a:p>
            <a:pPr>
              <a:defRPr/>
            </a:pPr>
            <a:fld id="{B7070C6B-79F2-4B09-AF47-F209A4D37022}" type="datetimeFigureOut">
              <a:rPr lang="en-US"/>
              <a:pPr>
                <a:defRPr/>
              </a:pPr>
              <a:t>8/9/2011</a:t>
            </a:fld>
            <a:endParaRPr lang="en-US"/>
          </a:p>
        </p:txBody>
      </p:sp>
      <p:sp>
        <p:nvSpPr>
          <p:cNvPr id="23" name="Slide Number Placeholder 22"/>
          <p:cNvSpPr>
            <a:spLocks noGrp="1"/>
          </p:cNvSpPr>
          <p:nvPr>
            <p:ph type="sldNum" sz="quarter" idx="4"/>
          </p:nvPr>
        </p:nvSpPr>
        <p:spPr>
          <a:xfrm>
            <a:off x="8639175" y="6515100"/>
            <a:ext cx="463550" cy="273050"/>
          </a:xfrm>
          <a:prstGeom prst="rect">
            <a:avLst/>
          </a:prstGeom>
        </p:spPr>
        <p:txBody>
          <a:bodyPr anchor="ctr"/>
          <a:lstStyle>
            <a:lvl1pPr algn="r" eaLnBrk="1" fontAlgn="auto" latinLnBrk="0" hangingPunct="1">
              <a:spcBef>
                <a:spcPts val="0"/>
              </a:spcBef>
              <a:spcAft>
                <a:spcPts val="0"/>
              </a:spcAft>
              <a:defRPr kumimoji="0" sz="1600">
                <a:solidFill>
                  <a:schemeClr val="tx2">
                    <a:shade val="90000"/>
                  </a:schemeClr>
                </a:solidFill>
                <a:effectLst/>
                <a:latin typeface="+mn-lt"/>
              </a:defRPr>
            </a:lvl1pPr>
            <a:extLst/>
          </a:lstStyle>
          <a:p>
            <a:pPr>
              <a:defRPr/>
            </a:pPr>
            <a:fld id="{EC8B3EE5-FFC4-4237-B90D-80774C468B91}" type="slidenum">
              <a:rPr lang="en-US"/>
              <a:pPr>
                <a:defRPr/>
              </a:pPr>
              <a:t>‹#›</a:t>
            </a:fld>
            <a:endParaRPr lang="en-US"/>
          </a:p>
        </p:txBody>
      </p:sp>
      <p:sp>
        <p:nvSpPr>
          <p:cNvPr id="22" name="Title Placeholder 21"/>
          <p:cNvSpPr>
            <a:spLocks noGrp="1"/>
          </p:cNvSpPr>
          <p:nvPr>
            <p:ph type="title"/>
          </p:nvPr>
        </p:nvSpPr>
        <p:spPr>
          <a:xfrm>
            <a:off x="457200" y="254000"/>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lang="en-US" smtClean="0"/>
              <a:t>Click to edit Master title style</a:t>
            </a:r>
            <a:endParaRPr lang="en-US"/>
          </a:p>
        </p:txBody>
      </p:sp>
      <p:sp>
        <p:nvSpPr>
          <p:cNvPr id="1033" name="Text Placeholder 12"/>
          <p:cNvSpPr>
            <a:spLocks noGrp="1"/>
          </p:cNvSpPr>
          <p:nvPr>
            <p:ph type="body" idx="1"/>
          </p:nvPr>
        </p:nvSpPr>
        <p:spPr bwMode="auto">
          <a:xfrm>
            <a:off x="457200" y="16462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1" tx1="lt1" bg2="dk2" tx2="lt2" accent1="accent1" accent2="accent2" accent3="accent3" accent4="accent4" accent5="accent5" accent6="accent6" hlink="hlink" folHlink="folHlink"/>
  <p:sldLayoutIdLst>
    <p:sldLayoutId id="2147484104" r:id="rId1"/>
    <p:sldLayoutId id="2147484105" r:id="rId2"/>
    <p:sldLayoutId id="2147484106" r:id="rId3"/>
    <p:sldLayoutId id="2147484107" r:id="rId4"/>
    <p:sldLayoutId id="2147484108" r:id="rId5"/>
    <p:sldLayoutId id="2147484109" r:id="rId6"/>
    <p:sldLayoutId id="2147484103" r:id="rId7"/>
    <p:sldLayoutId id="2147484110" r:id="rId8"/>
    <p:sldLayoutId id="2147484111" r:id="rId9"/>
    <p:sldLayoutId id="2147484102" r:id="rId10"/>
    <p:sldLayoutId id="2147484101" r:id="rId11"/>
  </p:sldLayoutIdLst>
  <p:txStyles>
    <p:titleStyle>
      <a:lvl1pPr marL="53975" indent="-53975" algn="r" rtl="0" eaLnBrk="0" fontAlgn="base" hangingPunct="0">
        <a:spcBef>
          <a:spcPct val="0"/>
        </a:spcBef>
        <a:spcAft>
          <a:spcPct val="0"/>
        </a:spcAft>
        <a:defRPr sz="4600" kern="1200">
          <a:solidFill>
            <a:srgbClr val="E7EACB"/>
          </a:solidFill>
          <a:effectLst>
            <a:outerShdw blurRad="38100" dist="25500" dir="5400000" algn="tl" rotWithShape="0">
              <a:srgbClr val="000000">
                <a:satMod val="180000"/>
                <a:alpha val="75000"/>
              </a:srgbClr>
            </a:outerShdw>
          </a:effectLst>
          <a:latin typeface="+mj-lt"/>
          <a:ea typeface="+mj-ea"/>
          <a:cs typeface="+mj-cs"/>
        </a:defRPr>
      </a:lvl1pPr>
      <a:lvl2pPr marL="53975" indent="-53975" algn="r" rtl="0" eaLnBrk="0" fontAlgn="base" hangingPunct="0">
        <a:spcBef>
          <a:spcPct val="0"/>
        </a:spcBef>
        <a:spcAft>
          <a:spcPct val="0"/>
        </a:spcAft>
        <a:defRPr sz="4600">
          <a:solidFill>
            <a:srgbClr val="E7EACB"/>
          </a:solidFill>
          <a:latin typeface="Rockwell" pitchFamily="18" charset="0"/>
        </a:defRPr>
      </a:lvl2pPr>
      <a:lvl3pPr marL="53975" indent="-53975" algn="r" rtl="0" eaLnBrk="0" fontAlgn="base" hangingPunct="0">
        <a:spcBef>
          <a:spcPct val="0"/>
        </a:spcBef>
        <a:spcAft>
          <a:spcPct val="0"/>
        </a:spcAft>
        <a:defRPr sz="4600">
          <a:solidFill>
            <a:srgbClr val="E7EACB"/>
          </a:solidFill>
          <a:latin typeface="Rockwell" pitchFamily="18" charset="0"/>
        </a:defRPr>
      </a:lvl3pPr>
      <a:lvl4pPr marL="53975" indent="-53975" algn="r" rtl="0" eaLnBrk="0" fontAlgn="base" hangingPunct="0">
        <a:spcBef>
          <a:spcPct val="0"/>
        </a:spcBef>
        <a:spcAft>
          <a:spcPct val="0"/>
        </a:spcAft>
        <a:defRPr sz="4600">
          <a:solidFill>
            <a:srgbClr val="E7EACB"/>
          </a:solidFill>
          <a:latin typeface="Rockwell" pitchFamily="18" charset="0"/>
        </a:defRPr>
      </a:lvl4pPr>
      <a:lvl5pPr marL="53975" indent="-53975" algn="r" rtl="0" eaLnBrk="0" fontAlgn="base" hangingPunct="0">
        <a:spcBef>
          <a:spcPct val="0"/>
        </a:spcBef>
        <a:spcAft>
          <a:spcPct val="0"/>
        </a:spcAft>
        <a:defRPr sz="4600">
          <a:solidFill>
            <a:srgbClr val="E7EACB"/>
          </a:solidFill>
          <a:latin typeface="Rockwell" pitchFamily="18" charset="0"/>
        </a:defRPr>
      </a:lvl5pPr>
      <a:lvl6pPr marL="511175" indent="-53975" algn="r" rtl="0" fontAlgn="base">
        <a:spcBef>
          <a:spcPct val="0"/>
        </a:spcBef>
        <a:spcAft>
          <a:spcPct val="0"/>
        </a:spcAft>
        <a:defRPr sz="4600">
          <a:solidFill>
            <a:srgbClr val="E7EACB"/>
          </a:solidFill>
          <a:latin typeface="Rockwell" pitchFamily="18" charset="0"/>
        </a:defRPr>
      </a:lvl6pPr>
      <a:lvl7pPr marL="968375" indent="-53975" algn="r" rtl="0" fontAlgn="base">
        <a:spcBef>
          <a:spcPct val="0"/>
        </a:spcBef>
        <a:spcAft>
          <a:spcPct val="0"/>
        </a:spcAft>
        <a:defRPr sz="4600">
          <a:solidFill>
            <a:srgbClr val="E7EACB"/>
          </a:solidFill>
          <a:latin typeface="Rockwell" pitchFamily="18" charset="0"/>
        </a:defRPr>
      </a:lvl7pPr>
      <a:lvl8pPr marL="1425575" indent="-53975" algn="r" rtl="0" fontAlgn="base">
        <a:spcBef>
          <a:spcPct val="0"/>
        </a:spcBef>
        <a:spcAft>
          <a:spcPct val="0"/>
        </a:spcAft>
        <a:defRPr sz="4600">
          <a:solidFill>
            <a:srgbClr val="E7EACB"/>
          </a:solidFill>
          <a:latin typeface="Rockwell" pitchFamily="18" charset="0"/>
        </a:defRPr>
      </a:lvl8pPr>
      <a:lvl9pPr marL="1882775" indent="-53975" algn="r" rtl="0" fontAlgn="base">
        <a:spcBef>
          <a:spcPct val="0"/>
        </a:spcBef>
        <a:spcAft>
          <a:spcPct val="0"/>
        </a:spcAft>
        <a:defRPr sz="4600">
          <a:solidFill>
            <a:srgbClr val="E7EACB"/>
          </a:solidFill>
          <a:latin typeface="Rockwell" pitchFamily="18" charset="0"/>
        </a:defRPr>
      </a:lvl9pPr>
      <a:extLst/>
    </p:titleStyle>
    <p:bodyStyle>
      <a:lvl1pPr marL="292100" indent="-292100" algn="l" rtl="0" eaLnBrk="0" fontAlgn="base" hangingPunct="0">
        <a:spcBef>
          <a:spcPct val="0"/>
        </a:spcBef>
        <a:spcAft>
          <a:spcPct val="0"/>
        </a:spcAft>
        <a:buClr>
          <a:schemeClr val="accent1"/>
        </a:buClr>
        <a:buSzPct val="70000"/>
        <a:buFont typeface="Wingdings 2" pitchFamily="18" charset="2"/>
        <a:buChar char=""/>
        <a:defRPr sz="3200" kern="1200">
          <a:solidFill>
            <a:schemeClr val="tx1"/>
          </a:solidFill>
          <a:latin typeface="+mn-lt"/>
          <a:ea typeface="+mn-ea"/>
          <a:cs typeface="+mn-cs"/>
        </a:defRPr>
      </a:lvl1pPr>
      <a:lvl2pPr marL="639763" indent="-228600" algn="l" rtl="0" eaLnBrk="0" fontAlgn="base" hangingPunct="0">
        <a:spcBef>
          <a:spcPts val="400"/>
        </a:spcBef>
        <a:spcAft>
          <a:spcPct val="0"/>
        </a:spcAft>
        <a:buClr>
          <a:schemeClr val="accent2"/>
        </a:buClr>
        <a:buSzPct val="90000"/>
        <a:buChar char="•"/>
        <a:defRPr sz="2600" kern="1200">
          <a:solidFill>
            <a:schemeClr val="tx1"/>
          </a:solidFill>
          <a:latin typeface="+mn-lt"/>
          <a:ea typeface="+mn-ea"/>
          <a:cs typeface="+mn-cs"/>
        </a:defRPr>
      </a:lvl2pPr>
      <a:lvl3pPr marL="822325" indent="-190500" algn="l" rtl="0" eaLnBrk="0" fontAlgn="base" hangingPunct="0">
        <a:spcBef>
          <a:spcPts val="400"/>
        </a:spcBef>
        <a:spcAft>
          <a:spcPct val="0"/>
        </a:spcAft>
        <a:buClr>
          <a:srgbClr val="A8CDD7"/>
        </a:buClr>
        <a:buSzPct val="100000"/>
        <a:buFont typeface="Wingdings 2" pitchFamily="18" charset="2"/>
        <a:buChar char=""/>
        <a:defRPr sz="2300" kern="1200">
          <a:solidFill>
            <a:schemeClr val="tx1"/>
          </a:solidFill>
          <a:latin typeface="+mn-lt"/>
          <a:ea typeface="+mn-ea"/>
          <a:cs typeface="+mn-cs"/>
        </a:defRPr>
      </a:lvl3pPr>
      <a:lvl4pPr marL="1004888" indent="-182563" algn="l" rtl="0" eaLnBrk="0" fontAlgn="base" hangingPunct="0">
        <a:spcBef>
          <a:spcPts val="400"/>
        </a:spcBef>
        <a:spcAft>
          <a:spcPct val="0"/>
        </a:spcAft>
        <a:buClr>
          <a:srgbClr val="A8CDD7"/>
        </a:buClr>
        <a:buSzPct val="100000"/>
        <a:buFont typeface="Wingdings 2" pitchFamily="18" charset="2"/>
        <a:buChar char=""/>
        <a:defRPr sz="2000" kern="1200">
          <a:solidFill>
            <a:schemeClr val="tx1"/>
          </a:solidFill>
          <a:latin typeface="+mn-lt"/>
          <a:ea typeface="+mn-ea"/>
          <a:cs typeface="+mn-cs"/>
        </a:defRPr>
      </a:lvl4pPr>
      <a:lvl5pPr marL="1187450" indent="-182563" algn="l" rtl="0" eaLnBrk="0" fontAlgn="base" hangingPunct="0">
        <a:spcBef>
          <a:spcPts val="400"/>
        </a:spcBef>
        <a:spcAft>
          <a:spcPct val="0"/>
        </a:spcAft>
        <a:buClr>
          <a:srgbClr val="A8CDD7"/>
        </a:buClr>
        <a:buSzPct val="100000"/>
        <a:buFont typeface="Wingdings 2" pitchFamily="18" charset="2"/>
        <a:buChar char=""/>
        <a:defRPr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990600"/>
            <a:ext cx="7772400" cy="1470025"/>
          </a:xfrm>
        </p:spPr>
        <p:txBody>
          <a:bodyPr>
            <a:normAutofit fontScale="90000"/>
          </a:bodyPr>
          <a:lstStyle/>
          <a:p>
            <a:pPr indent="0" eaLnBrk="1" fontAlgn="auto" hangingPunct="1">
              <a:spcAft>
                <a:spcPts val="0"/>
              </a:spcAft>
              <a:defRPr/>
            </a:pPr>
            <a:r>
              <a:rPr lang="en-US" dirty="0" smtClean="0">
                <a:solidFill>
                  <a:schemeClr val="tx2">
                    <a:tint val="100000"/>
                    <a:shade val="90000"/>
                    <a:satMod val="250000"/>
                    <a:alpha val="100000"/>
                  </a:schemeClr>
                </a:solidFill>
              </a:rPr>
              <a:t>Wetland Mitigation Program Overview</a:t>
            </a:r>
            <a:endParaRPr lang="en-US" dirty="0">
              <a:solidFill>
                <a:schemeClr val="tx2">
                  <a:tint val="100000"/>
                  <a:shade val="90000"/>
                  <a:satMod val="250000"/>
                  <a:alpha val="100000"/>
                </a:schemeClr>
              </a:solidFill>
            </a:endParaRPr>
          </a:p>
        </p:txBody>
      </p:sp>
      <p:sp>
        <p:nvSpPr>
          <p:cNvPr id="3" name="Subtitle 2"/>
          <p:cNvSpPr>
            <a:spLocks noGrp="1"/>
          </p:cNvSpPr>
          <p:nvPr>
            <p:ph type="subTitle" idx="1"/>
          </p:nvPr>
        </p:nvSpPr>
        <p:spPr>
          <a:xfrm>
            <a:off x="1524000" y="2590800"/>
            <a:ext cx="6400800" cy="3657600"/>
          </a:xfrm>
        </p:spPr>
        <p:txBody>
          <a:bodyPr>
            <a:normAutofit fontScale="92500" lnSpcReduction="20000"/>
          </a:bodyPr>
          <a:lstStyle/>
          <a:p>
            <a:pPr eaLnBrk="1" fontAlgn="auto" hangingPunct="1">
              <a:spcAft>
                <a:spcPts val="0"/>
              </a:spcAft>
              <a:buFont typeface="Wingdings 2"/>
              <a:buNone/>
              <a:defRPr/>
            </a:pPr>
            <a:endParaRPr lang="en-US" dirty="0" smtClean="0"/>
          </a:p>
          <a:p>
            <a:pPr eaLnBrk="1" fontAlgn="auto" hangingPunct="1">
              <a:spcAft>
                <a:spcPts val="0"/>
              </a:spcAft>
              <a:buFont typeface="Wingdings 2"/>
              <a:buNone/>
              <a:defRPr/>
            </a:pPr>
            <a:r>
              <a:rPr lang="en-US" dirty="0" smtClean="0"/>
              <a:t>Steve Todd</a:t>
            </a:r>
          </a:p>
          <a:p>
            <a:pPr eaLnBrk="1" fontAlgn="auto" hangingPunct="1">
              <a:spcAft>
                <a:spcPts val="0"/>
              </a:spcAft>
              <a:buFont typeface="Wingdings 2"/>
              <a:buNone/>
              <a:defRPr/>
            </a:pPr>
            <a:r>
              <a:rPr lang="en-US" dirty="0" err="1" smtClean="0"/>
              <a:t>WetSAG</a:t>
            </a:r>
            <a:r>
              <a:rPr lang="en-US" dirty="0" smtClean="0"/>
              <a:t> co-chair</a:t>
            </a:r>
          </a:p>
          <a:p>
            <a:pPr eaLnBrk="1" fontAlgn="auto" hangingPunct="1">
              <a:spcAft>
                <a:spcPts val="0"/>
              </a:spcAft>
              <a:buFont typeface="Wingdings 2"/>
              <a:buNone/>
              <a:defRPr/>
            </a:pPr>
            <a:r>
              <a:rPr lang="en-US" dirty="0" smtClean="0"/>
              <a:t>Suquamish Tribe</a:t>
            </a:r>
          </a:p>
          <a:p>
            <a:pPr eaLnBrk="1" fontAlgn="auto" hangingPunct="1">
              <a:spcAft>
                <a:spcPts val="0"/>
              </a:spcAft>
              <a:buFont typeface="Wingdings 2"/>
              <a:buNone/>
              <a:defRPr/>
            </a:pPr>
            <a:endParaRPr lang="en-US" dirty="0" smtClean="0"/>
          </a:p>
          <a:p>
            <a:pPr eaLnBrk="1" fontAlgn="auto" hangingPunct="1">
              <a:spcAft>
                <a:spcPts val="0"/>
              </a:spcAft>
              <a:buFont typeface="Wingdings 2"/>
              <a:buNone/>
              <a:defRPr/>
            </a:pPr>
            <a:r>
              <a:rPr lang="en-US" dirty="0" smtClean="0"/>
              <a:t>Ash Roorbach</a:t>
            </a:r>
          </a:p>
          <a:p>
            <a:pPr eaLnBrk="1" fontAlgn="auto" hangingPunct="1">
              <a:spcAft>
                <a:spcPts val="0"/>
              </a:spcAft>
              <a:buFont typeface="Wingdings 2"/>
              <a:buNone/>
              <a:defRPr/>
            </a:pPr>
            <a:r>
              <a:rPr lang="en-US" dirty="0" smtClean="0"/>
              <a:t>CMER Riparian Ecologist</a:t>
            </a:r>
          </a:p>
          <a:p>
            <a:pPr eaLnBrk="1" fontAlgn="auto" hangingPunct="1">
              <a:spcAft>
                <a:spcPts val="0"/>
              </a:spcAft>
              <a:buFont typeface="Wingdings 2"/>
              <a:buNone/>
              <a:defRPr/>
            </a:pPr>
            <a:endParaRPr lang="en-US" dirty="0" smtClean="0"/>
          </a:p>
          <a:p>
            <a:pPr eaLnBrk="1" fontAlgn="auto" hangingPunct="1">
              <a:spcAft>
                <a:spcPts val="0"/>
              </a:spcAft>
              <a:buFont typeface="Wingdings 2"/>
              <a:buNone/>
              <a:defRPr/>
            </a:pPr>
            <a:r>
              <a:rPr lang="en-US" dirty="0" smtClean="0"/>
              <a:t>August 5, 2010</a:t>
            </a:r>
          </a:p>
          <a:p>
            <a:pPr eaLnBrk="1" fontAlgn="auto" hangingPunct="1">
              <a:spcAft>
                <a:spcPts val="0"/>
              </a:spcAft>
              <a:buFont typeface="Wingdings 2"/>
              <a:buNone/>
              <a:defRPr/>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305800" cy="990600"/>
          </a:xfrm>
        </p:spPr>
        <p:txBody>
          <a:bodyPr>
            <a:noAutofit/>
          </a:bodyPr>
          <a:lstStyle/>
          <a:p>
            <a:pPr marL="54864" indent="0" eaLnBrk="1" fontAlgn="auto" hangingPunct="1">
              <a:spcAft>
                <a:spcPts val="0"/>
              </a:spcAft>
              <a:defRPr/>
            </a:pPr>
            <a:r>
              <a:rPr lang="en-US" sz="3600" b="1" dirty="0" smtClean="0"/>
              <a:t>Wetlands protection rule group</a:t>
            </a:r>
            <a:endParaRPr lang="en-US" sz="3600" b="1" dirty="0">
              <a:solidFill>
                <a:schemeClr val="tx2">
                  <a:tint val="100000"/>
                  <a:shade val="90000"/>
                  <a:satMod val="250000"/>
                  <a:alpha val="100000"/>
                </a:schemeClr>
              </a:solidFill>
            </a:endParaRPr>
          </a:p>
        </p:txBody>
      </p:sp>
      <p:sp>
        <p:nvSpPr>
          <p:cNvPr id="16386" name="Content Placeholder 2"/>
          <p:cNvSpPr>
            <a:spLocks noGrp="1"/>
          </p:cNvSpPr>
          <p:nvPr>
            <p:ph idx="1"/>
          </p:nvPr>
        </p:nvSpPr>
        <p:spPr>
          <a:xfrm>
            <a:off x="228600" y="1752600"/>
            <a:ext cx="8610600" cy="5105400"/>
          </a:xfrm>
        </p:spPr>
        <p:txBody>
          <a:bodyPr/>
          <a:lstStyle/>
          <a:p>
            <a:pPr marL="222250" indent="6350" eaLnBrk="1" hangingPunct="1">
              <a:spcBef>
                <a:spcPts val="600"/>
              </a:spcBef>
              <a:buNone/>
            </a:pPr>
            <a:r>
              <a:rPr lang="en-US" dirty="0" smtClean="0"/>
              <a:t>Wetland programs in the CMER work plan</a:t>
            </a:r>
          </a:p>
          <a:p>
            <a:pPr marL="1022350" indent="-514350" eaLnBrk="1" hangingPunct="1">
              <a:spcBef>
                <a:spcPts val="600"/>
              </a:spcBef>
              <a:buFont typeface="+mj-lt"/>
              <a:buAutoNum type="arabicPeriod"/>
            </a:pPr>
            <a:r>
              <a:rPr lang="en-US" dirty="0" smtClean="0"/>
              <a:t>Wetland Mitigation Program</a:t>
            </a:r>
            <a:endParaRPr lang="en-US" sz="2800" dirty="0" smtClean="0"/>
          </a:p>
          <a:p>
            <a:pPr marL="1022350" indent="-514350" eaLnBrk="1" hangingPunct="1">
              <a:spcBef>
                <a:spcPts val="600"/>
              </a:spcBef>
              <a:buFont typeface="+mj-lt"/>
              <a:buAutoNum type="arabicPeriod"/>
            </a:pPr>
            <a:r>
              <a:rPr lang="en-US" dirty="0" smtClean="0"/>
              <a:t>Wetlands Mapping Tools Program</a:t>
            </a:r>
          </a:p>
          <a:p>
            <a:pPr marL="1022350" indent="-514350" eaLnBrk="1" hangingPunct="1">
              <a:spcBef>
                <a:spcPts val="600"/>
              </a:spcBef>
              <a:buFont typeface="+mj-lt"/>
              <a:buAutoNum type="arabicPeriod"/>
            </a:pPr>
            <a:r>
              <a:rPr lang="en-US" dirty="0" smtClean="0"/>
              <a:t>Forested Wetlands Effectiveness Program</a:t>
            </a:r>
          </a:p>
          <a:p>
            <a:pPr marL="1022350" indent="-514350" eaLnBrk="1" hangingPunct="1">
              <a:buFont typeface="+mj-lt"/>
              <a:buAutoNum type="arabicPeriod"/>
            </a:pPr>
            <a:r>
              <a:rPr lang="en-US" dirty="0" smtClean="0"/>
              <a:t>Wetlands Management Zone Effectiveness Monitoring Program</a:t>
            </a:r>
          </a:p>
          <a:p>
            <a:pPr marL="1022350" indent="-514350" eaLnBrk="1" hangingPunct="1">
              <a:buFont typeface="+mj-lt"/>
              <a:buAutoNum type="arabicPeriod"/>
            </a:pPr>
            <a:r>
              <a:rPr lang="en-US" dirty="0" smtClean="0"/>
              <a:t>Wetlands Intensive Monitoring Program</a:t>
            </a:r>
          </a:p>
          <a:p>
            <a:pPr marL="342900" indent="0" eaLnBrk="1" hangingPunct="1">
              <a:buFont typeface="Wingdings 2" pitchFamily="18" charset="2"/>
              <a:buNone/>
            </a:pPr>
            <a:endParaRPr lang="en-US" sz="1000" dirty="0" smtClean="0"/>
          </a:p>
          <a:p>
            <a:pPr marL="228600" indent="-228600" eaLnBrk="1" hangingPunct="1">
              <a:buFont typeface="+mj-lt"/>
              <a:buAutoNum type="arabicPeriod"/>
            </a:pPr>
            <a:endParaRPr lang="en-US" sz="2400" dirty="0" smtClean="0"/>
          </a:p>
          <a:p>
            <a:pPr marL="342900" indent="0" eaLnBrk="1" hangingPunct="1">
              <a:buFont typeface="Wingdings 2" pitchFamily="18" charset="2"/>
              <a:buNone/>
            </a:pPr>
            <a:endParaRPr lang="en-US" sz="2400" dirty="0" smtClean="0"/>
          </a:p>
          <a:p>
            <a:pPr marL="342900" indent="0" eaLnBrk="1" hangingPunct="1">
              <a:buFont typeface="Wingdings 2" pitchFamily="18" charset="2"/>
              <a:buNone/>
            </a:pPr>
            <a:endParaRPr lang="en-US" sz="28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305800" cy="990600"/>
          </a:xfrm>
        </p:spPr>
        <p:txBody>
          <a:bodyPr>
            <a:noAutofit/>
          </a:bodyPr>
          <a:lstStyle/>
          <a:p>
            <a:pPr marL="54864" indent="0" eaLnBrk="1" fontAlgn="auto" hangingPunct="1">
              <a:spcAft>
                <a:spcPts val="0"/>
              </a:spcAft>
              <a:defRPr/>
            </a:pPr>
            <a:r>
              <a:rPr lang="en-US" sz="3600" b="1" dirty="0" smtClean="0">
                <a:solidFill>
                  <a:schemeClr val="tx2">
                    <a:tint val="100000"/>
                    <a:shade val="90000"/>
                    <a:satMod val="250000"/>
                    <a:alpha val="100000"/>
                  </a:schemeClr>
                </a:solidFill>
              </a:rPr>
              <a:t>Wetland mitigation sequence</a:t>
            </a:r>
            <a:endParaRPr lang="en-US" sz="3600" b="1" dirty="0">
              <a:solidFill>
                <a:schemeClr val="tx2">
                  <a:tint val="100000"/>
                  <a:shade val="90000"/>
                  <a:satMod val="250000"/>
                  <a:alpha val="100000"/>
                </a:schemeClr>
              </a:solidFill>
            </a:endParaRPr>
          </a:p>
        </p:txBody>
      </p:sp>
      <p:sp>
        <p:nvSpPr>
          <p:cNvPr id="16386" name="Content Placeholder 2"/>
          <p:cNvSpPr>
            <a:spLocks noGrp="1"/>
          </p:cNvSpPr>
          <p:nvPr>
            <p:ph idx="1"/>
          </p:nvPr>
        </p:nvSpPr>
        <p:spPr>
          <a:xfrm>
            <a:off x="228600" y="1524000"/>
            <a:ext cx="8610600" cy="5105400"/>
          </a:xfrm>
        </p:spPr>
        <p:txBody>
          <a:bodyPr/>
          <a:lstStyle/>
          <a:p>
            <a:pPr marL="342900" indent="0" eaLnBrk="1" hangingPunct="1">
              <a:spcBef>
                <a:spcPts val="600"/>
              </a:spcBef>
              <a:buNone/>
            </a:pPr>
            <a:r>
              <a:rPr lang="en-US" sz="2800" dirty="0" smtClean="0"/>
              <a:t>Determine whether the current Washington State forest practice goal of </a:t>
            </a:r>
            <a:r>
              <a:rPr lang="en-US" sz="2800" b="1" i="1" dirty="0" smtClean="0"/>
              <a:t>no net loss of wetland function </a:t>
            </a:r>
            <a:r>
              <a:rPr lang="en-US" sz="2800" dirty="0" smtClean="0"/>
              <a:t>is being achieved by using a mitigation sequence during road construction and maintenance activities.</a:t>
            </a:r>
          </a:p>
          <a:p>
            <a:pPr marL="342900" indent="0" eaLnBrk="1" hangingPunct="1">
              <a:spcBef>
                <a:spcPts val="600"/>
              </a:spcBef>
              <a:buNone/>
            </a:pPr>
            <a:r>
              <a:rPr lang="en-US" sz="2800" dirty="0" smtClean="0"/>
              <a:t>	Mitigation Sequence:</a:t>
            </a:r>
          </a:p>
          <a:p>
            <a:pPr marL="1365250" indent="-514350" eaLnBrk="1" hangingPunct="1">
              <a:spcBef>
                <a:spcPts val="600"/>
              </a:spcBef>
              <a:buFont typeface="+mj-lt"/>
              <a:buAutoNum type="arabicPeriod"/>
            </a:pPr>
            <a:r>
              <a:rPr lang="en-US" sz="2800" dirty="0" smtClean="0"/>
              <a:t>Avoid</a:t>
            </a:r>
          </a:p>
          <a:p>
            <a:pPr marL="1365250" indent="-514350" eaLnBrk="1" hangingPunct="1">
              <a:buFont typeface="+mj-lt"/>
              <a:buAutoNum type="arabicPeriod"/>
            </a:pPr>
            <a:r>
              <a:rPr lang="en-US" sz="2800" dirty="0" smtClean="0"/>
              <a:t>Minimize</a:t>
            </a:r>
          </a:p>
          <a:p>
            <a:pPr marL="1365250" indent="-514350" eaLnBrk="1" hangingPunct="1">
              <a:buFont typeface="+mj-lt"/>
              <a:buAutoNum type="arabicPeriod"/>
            </a:pPr>
            <a:r>
              <a:rPr lang="en-US" sz="2800" dirty="0" smtClean="0"/>
              <a:t>Restore</a:t>
            </a:r>
          </a:p>
          <a:p>
            <a:pPr marL="1365250" indent="-514350" eaLnBrk="1" hangingPunct="1">
              <a:buFont typeface="+mj-lt"/>
              <a:buAutoNum type="arabicPeriod"/>
            </a:pPr>
            <a:r>
              <a:rPr lang="en-US" sz="2800" dirty="0" smtClean="0"/>
              <a:t>Reduce</a:t>
            </a:r>
          </a:p>
          <a:p>
            <a:pPr marL="1365250" indent="-514350" eaLnBrk="1" hangingPunct="1">
              <a:buFont typeface="+mj-lt"/>
              <a:buAutoNum type="arabicPeriod"/>
            </a:pPr>
            <a:r>
              <a:rPr lang="en-US" sz="2800" dirty="0" smtClean="0"/>
              <a:t>Replace</a:t>
            </a:r>
          </a:p>
          <a:p>
            <a:pPr marL="342900" indent="0" eaLnBrk="1" hangingPunct="1">
              <a:buFont typeface="Wingdings 2" pitchFamily="18" charset="2"/>
              <a:buNone/>
            </a:pPr>
            <a:endParaRPr lang="en-US" sz="2800" dirty="0" smtClean="0"/>
          </a:p>
          <a:p>
            <a:pPr marL="342900" indent="0" eaLnBrk="1" hangingPunct="1">
              <a:buFont typeface="Wingdings 2" pitchFamily="18" charset="2"/>
              <a:buNone/>
            </a:pPr>
            <a:endParaRPr lang="en-US" sz="1000" dirty="0" smtClean="0"/>
          </a:p>
          <a:p>
            <a:pPr marL="342900" indent="0" eaLnBrk="1" hangingPunct="1">
              <a:buFont typeface="Wingdings 2" pitchFamily="18" charset="2"/>
              <a:buNone/>
            </a:pPr>
            <a:endParaRPr lang="en-US" sz="2400" dirty="0" smtClean="0"/>
          </a:p>
          <a:p>
            <a:pPr marL="342900" indent="0" eaLnBrk="1" hangingPunct="1">
              <a:buFont typeface="Wingdings 2" pitchFamily="18" charset="2"/>
              <a:buNone/>
            </a:pPr>
            <a:endParaRPr lang="en-US" sz="2400" dirty="0" smtClean="0"/>
          </a:p>
          <a:p>
            <a:pPr marL="342900" indent="0" eaLnBrk="1" hangingPunct="1">
              <a:buFont typeface="Wingdings 2" pitchFamily="18" charset="2"/>
              <a:buNone/>
            </a:pPr>
            <a:endParaRPr lang="en-US" sz="2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19912"/>
          </a:xfrm>
        </p:spPr>
        <p:txBody>
          <a:bodyPr>
            <a:noAutofit/>
          </a:bodyPr>
          <a:lstStyle/>
          <a:p>
            <a:pPr marL="54864" indent="0" eaLnBrk="1" fontAlgn="auto" hangingPunct="1">
              <a:spcAft>
                <a:spcPts val="0"/>
              </a:spcAft>
              <a:defRPr/>
            </a:pPr>
            <a:r>
              <a:rPr lang="en-US" sz="3600" b="1" dirty="0" smtClean="0">
                <a:solidFill>
                  <a:schemeClr val="tx2">
                    <a:tint val="100000"/>
                    <a:shade val="90000"/>
                    <a:satMod val="250000"/>
                    <a:alpha val="100000"/>
                  </a:schemeClr>
                </a:solidFill>
              </a:rPr>
              <a:t>Wetland functions</a:t>
            </a:r>
            <a:endParaRPr lang="en-US" sz="3600" b="1" dirty="0">
              <a:solidFill>
                <a:schemeClr val="tx2">
                  <a:tint val="100000"/>
                  <a:shade val="90000"/>
                  <a:satMod val="250000"/>
                  <a:alpha val="100000"/>
                </a:schemeClr>
              </a:solidFill>
            </a:endParaRPr>
          </a:p>
        </p:txBody>
      </p:sp>
      <p:sp>
        <p:nvSpPr>
          <p:cNvPr id="3" name="Content Placeholder 2"/>
          <p:cNvSpPr>
            <a:spLocks noGrp="1"/>
          </p:cNvSpPr>
          <p:nvPr>
            <p:ph idx="1"/>
          </p:nvPr>
        </p:nvSpPr>
        <p:spPr>
          <a:xfrm>
            <a:off x="381000" y="1752600"/>
            <a:ext cx="8305800" cy="4495800"/>
          </a:xfrm>
        </p:spPr>
        <p:txBody>
          <a:bodyPr>
            <a:noAutofit/>
          </a:bodyPr>
          <a:lstStyle/>
          <a:p>
            <a:pPr marL="282575" indent="-53975" eaLnBrk="1" fontAlgn="auto" hangingPunct="1">
              <a:spcBef>
                <a:spcPts val="1200"/>
              </a:spcBef>
              <a:spcAft>
                <a:spcPts val="0"/>
              </a:spcAft>
              <a:buNone/>
              <a:defRPr/>
            </a:pPr>
            <a:r>
              <a:rPr lang="en-US" sz="2800" u="sng" dirty="0" smtClean="0"/>
              <a:t>Wetland Area ≠ Wetland Function</a:t>
            </a:r>
          </a:p>
          <a:p>
            <a:pPr marL="282575" indent="-53975" eaLnBrk="1" fontAlgn="auto" hangingPunct="1">
              <a:spcBef>
                <a:spcPts val="1200"/>
              </a:spcBef>
              <a:spcAft>
                <a:spcPts val="0"/>
              </a:spcAft>
              <a:buNone/>
              <a:defRPr/>
            </a:pPr>
            <a:endParaRPr lang="en-US" sz="2800" dirty="0" smtClean="0"/>
          </a:p>
          <a:p>
            <a:pPr marL="282575" indent="-53975" eaLnBrk="1" fontAlgn="auto" hangingPunct="1">
              <a:spcBef>
                <a:spcPts val="1200"/>
              </a:spcBef>
              <a:spcAft>
                <a:spcPts val="0"/>
              </a:spcAft>
              <a:buNone/>
              <a:defRPr/>
            </a:pPr>
            <a:r>
              <a:rPr lang="en-US" sz="2800" dirty="0" smtClean="0"/>
              <a:t>Four general areas of wetland functions:</a:t>
            </a:r>
          </a:p>
          <a:p>
            <a:pPr marL="800100" indent="-342900" eaLnBrk="1" fontAlgn="auto" hangingPunct="1">
              <a:spcBef>
                <a:spcPts val="1200"/>
              </a:spcBef>
              <a:spcAft>
                <a:spcPts val="0"/>
              </a:spcAft>
              <a:defRPr/>
            </a:pPr>
            <a:r>
              <a:rPr lang="en-US" sz="2800" dirty="0" smtClean="0"/>
              <a:t>Produce timber</a:t>
            </a:r>
          </a:p>
          <a:p>
            <a:pPr marL="800100" indent="-342900" eaLnBrk="1" fontAlgn="auto" hangingPunct="1">
              <a:spcBef>
                <a:spcPts val="0"/>
              </a:spcBef>
              <a:spcAft>
                <a:spcPts val="0"/>
              </a:spcAft>
              <a:defRPr/>
            </a:pPr>
            <a:r>
              <a:rPr lang="en-US" sz="2800" dirty="0" smtClean="0"/>
              <a:t>Provide fish and wildlife habitat</a:t>
            </a:r>
          </a:p>
          <a:p>
            <a:pPr marL="800100" indent="-342900" eaLnBrk="1" fontAlgn="auto" hangingPunct="1">
              <a:spcBef>
                <a:spcPts val="0"/>
              </a:spcBef>
              <a:spcAft>
                <a:spcPts val="0"/>
              </a:spcAft>
              <a:defRPr/>
            </a:pPr>
            <a:r>
              <a:rPr lang="en-US" sz="2800" dirty="0" smtClean="0"/>
              <a:t>Protect water quality</a:t>
            </a:r>
          </a:p>
          <a:p>
            <a:pPr marL="800100" indent="-342900" eaLnBrk="1" fontAlgn="auto" hangingPunct="1">
              <a:spcBef>
                <a:spcPts val="0"/>
              </a:spcBef>
              <a:spcAft>
                <a:spcPts val="0"/>
              </a:spcAft>
              <a:defRPr/>
            </a:pPr>
            <a:r>
              <a:rPr lang="en-US" sz="2800" dirty="0" smtClean="0"/>
              <a:t>Moderate and preserve water quantity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72312"/>
          </a:xfrm>
        </p:spPr>
        <p:txBody>
          <a:bodyPr>
            <a:normAutofit fontScale="90000"/>
          </a:bodyPr>
          <a:lstStyle/>
          <a:p>
            <a:pPr marL="54864" indent="0" eaLnBrk="1" fontAlgn="auto" hangingPunct="1">
              <a:spcAft>
                <a:spcPts val="0"/>
              </a:spcAft>
              <a:defRPr/>
            </a:pPr>
            <a:r>
              <a:rPr lang="en-US" sz="3600" b="1" dirty="0" smtClean="0">
                <a:solidFill>
                  <a:schemeClr val="tx2">
                    <a:tint val="100000"/>
                    <a:shade val="90000"/>
                    <a:satMod val="250000"/>
                    <a:alpha val="100000"/>
                  </a:schemeClr>
                </a:solidFill>
              </a:rPr>
              <a:t>How can road construction affect wetland functions?</a:t>
            </a:r>
          </a:p>
        </p:txBody>
      </p:sp>
      <p:sp>
        <p:nvSpPr>
          <p:cNvPr id="3" name="Content Placeholder 2"/>
          <p:cNvSpPr>
            <a:spLocks noGrp="1"/>
          </p:cNvSpPr>
          <p:nvPr>
            <p:ph idx="1"/>
          </p:nvPr>
        </p:nvSpPr>
        <p:spPr>
          <a:xfrm>
            <a:off x="457200" y="1600200"/>
            <a:ext cx="7924800" cy="4953000"/>
          </a:xfrm>
        </p:spPr>
        <p:txBody>
          <a:bodyPr>
            <a:normAutofit lnSpcReduction="10000"/>
          </a:bodyPr>
          <a:lstStyle/>
          <a:p>
            <a:pPr marL="228600" indent="0" eaLnBrk="1" hangingPunct="1">
              <a:buNone/>
            </a:pPr>
            <a:r>
              <a:rPr lang="en-US" sz="2800" dirty="0" smtClean="0"/>
              <a:t>Change physical characteristics of wetland</a:t>
            </a:r>
          </a:p>
          <a:p>
            <a:pPr marL="914400" indent="-342900" eaLnBrk="1" hangingPunct="1"/>
            <a:r>
              <a:rPr lang="en-US" sz="2800" dirty="0" smtClean="0"/>
              <a:t>Area</a:t>
            </a:r>
          </a:p>
          <a:p>
            <a:pPr marL="914400" indent="-342900" eaLnBrk="1" hangingPunct="1"/>
            <a:r>
              <a:rPr lang="en-US" sz="2800" dirty="0" smtClean="0"/>
              <a:t>Structure</a:t>
            </a:r>
          </a:p>
          <a:p>
            <a:pPr marL="228600" indent="0" eaLnBrk="1" hangingPunct="1">
              <a:spcBef>
                <a:spcPts val="1200"/>
              </a:spcBef>
              <a:buNone/>
            </a:pPr>
            <a:r>
              <a:rPr lang="en-US" sz="2800" u="sng" dirty="0" smtClean="0"/>
              <a:t>Two examples</a:t>
            </a:r>
          </a:p>
          <a:p>
            <a:pPr marL="685800" indent="-342900" eaLnBrk="1" hangingPunct="1">
              <a:spcBef>
                <a:spcPts val="1200"/>
              </a:spcBef>
              <a:buFont typeface="+mj-lt"/>
              <a:buAutoNum type="arabicPeriod"/>
            </a:pPr>
            <a:r>
              <a:rPr lang="en-US" sz="2800" dirty="0" smtClean="0"/>
              <a:t>Deliver sediment to wetland:</a:t>
            </a:r>
          </a:p>
          <a:p>
            <a:pPr marL="1092200" indent="0" eaLnBrk="1" hangingPunct="1">
              <a:spcBef>
                <a:spcPts val="0"/>
              </a:spcBef>
              <a:buNone/>
            </a:pPr>
            <a:r>
              <a:rPr lang="en-US" sz="2800" dirty="0" smtClean="0"/>
              <a:t>Reduce storage capacity by reducing wetland area and volume.</a:t>
            </a:r>
          </a:p>
          <a:p>
            <a:pPr marL="685800" indent="-342900" eaLnBrk="1" hangingPunct="1">
              <a:spcBef>
                <a:spcPts val="1200"/>
              </a:spcBef>
              <a:buFont typeface="+mj-lt"/>
              <a:buAutoNum type="arabicPeriod" startAt="2"/>
            </a:pPr>
            <a:r>
              <a:rPr lang="en-US" sz="2800" dirty="0" smtClean="0"/>
              <a:t>Block wetland outflow: </a:t>
            </a:r>
          </a:p>
          <a:p>
            <a:pPr marL="1143000" indent="0" eaLnBrk="1" hangingPunct="1">
              <a:spcBef>
                <a:spcPts val="0"/>
              </a:spcBef>
              <a:buNone/>
            </a:pPr>
            <a:r>
              <a:rPr lang="en-US" sz="2800" dirty="0" smtClean="0"/>
              <a:t>Increase storage capacity, and/or reduce contribution to maintaining in-stream summer low flows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3550" y="463550"/>
            <a:ext cx="8229600" cy="972312"/>
          </a:xfrm>
        </p:spPr>
        <p:txBody>
          <a:bodyPr/>
          <a:lstStyle/>
          <a:p>
            <a:pPr marL="54864" indent="0" eaLnBrk="1" fontAlgn="auto" hangingPunct="1">
              <a:spcAft>
                <a:spcPts val="0"/>
              </a:spcAft>
              <a:defRPr/>
            </a:pPr>
            <a:r>
              <a:rPr lang="en-US" sz="3600" b="1" dirty="0" smtClean="0">
                <a:solidFill>
                  <a:schemeClr val="tx2">
                    <a:tint val="100000"/>
                    <a:shade val="90000"/>
                    <a:satMod val="250000"/>
                    <a:alpha val="100000"/>
                  </a:schemeClr>
                </a:solidFill>
              </a:rPr>
              <a:t>Wetland Mitigation Program</a:t>
            </a:r>
          </a:p>
        </p:txBody>
      </p:sp>
      <p:sp>
        <p:nvSpPr>
          <p:cNvPr id="22530" name="Content Placeholder 2"/>
          <p:cNvSpPr>
            <a:spLocks noGrp="1"/>
          </p:cNvSpPr>
          <p:nvPr>
            <p:ph idx="1"/>
          </p:nvPr>
        </p:nvSpPr>
        <p:spPr>
          <a:xfrm>
            <a:off x="304800" y="1600200"/>
            <a:ext cx="8458200" cy="5029200"/>
          </a:xfrm>
        </p:spPr>
        <p:txBody>
          <a:bodyPr/>
          <a:lstStyle/>
          <a:p>
            <a:pPr marL="800100" indent="-342900" eaLnBrk="1" hangingPunct="1">
              <a:lnSpc>
                <a:spcPct val="90000"/>
              </a:lnSpc>
              <a:spcBef>
                <a:spcPts val="600"/>
              </a:spcBef>
              <a:spcAft>
                <a:spcPts val="600"/>
              </a:spcAft>
              <a:buFont typeface="Rockwell" pitchFamily="18" charset="0"/>
              <a:buAutoNum type="arabicPeriod"/>
            </a:pPr>
            <a:r>
              <a:rPr lang="en-US" sz="2700" u="sng" dirty="0" smtClean="0"/>
              <a:t>Characterization Study</a:t>
            </a:r>
            <a:r>
              <a:rPr lang="en-US" sz="2700" dirty="0" smtClean="0"/>
              <a:t> – Describe patterns in how roads physically interact with wetlands.</a:t>
            </a:r>
            <a:endParaRPr lang="en-US" sz="2700" u="sng" dirty="0" smtClean="0"/>
          </a:p>
          <a:p>
            <a:pPr marL="977900" indent="0" eaLnBrk="1" hangingPunct="1">
              <a:lnSpc>
                <a:spcPct val="90000"/>
              </a:lnSpc>
              <a:spcBef>
                <a:spcPts val="600"/>
              </a:spcBef>
              <a:spcAft>
                <a:spcPts val="0"/>
              </a:spcAft>
              <a:buNone/>
            </a:pPr>
            <a:r>
              <a:rPr lang="en-US" sz="2700" b="1" i="1" dirty="0" smtClean="0"/>
              <a:t>“Forest Roads and Wetland Interactions Characterization Study</a:t>
            </a:r>
            <a:r>
              <a:rPr lang="en-US" sz="2700" i="1" dirty="0" smtClean="0"/>
              <a:t>”</a:t>
            </a:r>
            <a:endParaRPr lang="en-US" sz="2700" dirty="0" smtClean="0"/>
          </a:p>
          <a:p>
            <a:pPr marL="1371600" indent="-342900" eaLnBrk="1" hangingPunct="1">
              <a:lnSpc>
                <a:spcPct val="90000"/>
              </a:lnSpc>
              <a:spcBef>
                <a:spcPts val="0"/>
              </a:spcBef>
            </a:pPr>
            <a:r>
              <a:rPr lang="en-US" sz="2600" dirty="0" smtClean="0"/>
              <a:t>Statewide survey</a:t>
            </a:r>
          </a:p>
          <a:p>
            <a:pPr marL="1371600" indent="-342900" eaLnBrk="1" hangingPunct="1">
              <a:lnSpc>
                <a:spcPct val="90000"/>
              </a:lnSpc>
              <a:spcBef>
                <a:spcPts val="0"/>
              </a:spcBef>
            </a:pPr>
            <a:r>
              <a:rPr lang="en-US" sz="2600" dirty="0" smtClean="0"/>
              <a:t>Potential risks to wetland functions </a:t>
            </a:r>
          </a:p>
          <a:p>
            <a:pPr marL="1371600" indent="0" eaLnBrk="1" hangingPunct="1">
              <a:lnSpc>
                <a:spcPct val="90000"/>
              </a:lnSpc>
              <a:spcBef>
                <a:spcPts val="0"/>
              </a:spcBef>
              <a:buNone/>
            </a:pPr>
            <a:r>
              <a:rPr lang="en-US" sz="2600" dirty="0" smtClean="0"/>
              <a:t>(qualitative assessment)</a:t>
            </a:r>
          </a:p>
          <a:p>
            <a:pPr marL="685800" indent="-228600" eaLnBrk="1" hangingPunct="1">
              <a:lnSpc>
                <a:spcPct val="90000"/>
              </a:lnSpc>
              <a:buFont typeface="Wingdings 2" pitchFamily="18" charset="2"/>
              <a:buNone/>
            </a:pPr>
            <a:endParaRPr lang="en-US" sz="2200" dirty="0" smtClean="0"/>
          </a:p>
          <a:p>
            <a:pPr marL="800100" indent="-342900" eaLnBrk="1" hangingPunct="1">
              <a:lnSpc>
                <a:spcPts val="3000"/>
              </a:lnSpc>
              <a:buFont typeface="Rockwell" pitchFamily="18" charset="0"/>
              <a:buAutoNum type="arabicPeriod" startAt="2"/>
            </a:pPr>
            <a:r>
              <a:rPr lang="en-US" sz="2700" u="sng" dirty="0" smtClean="0"/>
              <a:t>Effectiveness Study</a:t>
            </a:r>
            <a:r>
              <a:rPr lang="en-US" sz="2700" dirty="0" smtClean="0"/>
              <a:t> – Quantify changes to wetland functions from forest road construction and maintenance.</a:t>
            </a:r>
          </a:p>
          <a:p>
            <a:pPr marL="1371600" indent="-342900" eaLnBrk="1" hangingPunct="1">
              <a:lnSpc>
                <a:spcPct val="90000"/>
              </a:lnSpc>
            </a:pPr>
            <a:r>
              <a:rPr lang="en-US" sz="2600" dirty="0" smtClean="0"/>
              <a:t>Use results from the Characterization Study</a:t>
            </a:r>
          </a:p>
          <a:p>
            <a:pPr marL="1371600" indent="-342900" eaLnBrk="1" hangingPunct="1">
              <a:lnSpc>
                <a:spcPct val="90000"/>
              </a:lnSpc>
            </a:pPr>
            <a:r>
              <a:rPr lang="en-US" sz="2600" dirty="0" smtClean="0"/>
              <a:t>Not yet scoped or designed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3550" y="463550"/>
            <a:ext cx="8229600" cy="972312"/>
          </a:xfrm>
        </p:spPr>
        <p:txBody>
          <a:bodyPr/>
          <a:lstStyle/>
          <a:p>
            <a:pPr marL="54864" indent="0" eaLnBrk="1" fontAlgn="auto" hangingPunct="1">
              <a:spcAft>
                <a:spcPts val="0"/>
              </a:spcAft>
              <a:defRPr/>
            </a:pPr>
            <a:r>
              <a:rPr lang="en-US" sz="3600" b="1" dirty="0" smtClean="0">
                <a:solidFill>
                  <a:schemeClr val="tx2">
                    <a:tint val="100000"/>
                    <a:shade val="90000"/>
                    <a:satMod val="250000"/>
                    <a:alpha val="100000"/>
                  </a:schemeClr>
                </a:solidFill>
              </a:rPr>
              <a:t>Critical questions</a:t>
            </a:r>
          </a:p>
        </p:txBody>
      </p:sp>
      <p:sp>
        <p:nvSpPr>
          <p:cNvPr id="22530" name="Content Placeholder 2"/>
          <p:cNvSpPr>
            <a:spLocks noGrp="1"/>
          </p:cNvSpPr>
          <p:nvPr>
            <p:ph idx="1"/>
          </p:nvPr>
        </p:nvSpPr>
        <p:spPr>
          <a:xfrm>
            <a:off x="304800" y="1600200"/>
            <a:ext cx="8458200" cy="5029200"/>
          </a:xfrm>
        </p:spPr>
        <p:txBody>
          <a:bodyPr/>
          <a:lstStyle/>
          <a:p>
            <a:pPr marL="800100" indent="-342900" eaLnBrk="1" hangingPunct="1">
              <a:lnSpc>
                <a:spcPct val="90000"/>
              </a:lnSpc>
              <a:spcBef>
                <a:spcPts val="600"/>
              </a:spcBef>
              <a:spcAft>
                <a:spcPts val="600"/>
              </a:spcAft>
              <a:buNone/>
            </a:pPr>
            <a:r>
              <a:rPr lang="en-US" sz="2400" u="sng" dirty="0" smtClean="0"/>
              <a:t>2011 CMER Work Plan critical questions</a:t>
            </a:r>
          </a:p>
          <a:p>
            <a:pPr marL="800100" indent="-342900" eaLnBrk="1" hangingPunct="1">
              <a:lnSpc>
                <a:spcPct val="90000"/>
              </a:lnSpc>
              <a:spcBef>
                <a:spcPts val="600"/>
              </a:spcBef>
              <a:spcAft>
                <a:spcPts val="600"/>
              </a:spcAft>
              <a:buFont typeface="Rockwell" pitchFamily="18" charset="0"/>
              <a:buAutoNum type="arabicPeriod"/>
            </a:pPr>
            <a:r>
              <a:rPr lang="en-US" sz="2400" dirty="0" smtClean="0"/>
              <a:t>What sizes and types of wetlands are being impacted by road and landing construction and maintenance activities on FP HCP landscape?</a:t>
            </a:r>
          </a:p>
          <a:p>
            <a:pPr marL="800100" indent="-342900" eaLnBrk="1" hangingPunct="1">
              <a:lnSpc>
                <a:spcPct val="90000"/>
              </a:lnSpc>
              <a:spcBef>
                <a:spcPts val="600"/>
              </a:spcBef>
              <a:spcAft>
                <a:spcPts val="600"/>
              </a:spcAft>
              <a:buFont typeface="Rockwell" pitchFamily="18" charset="0"/>
              <a:buAutoNum type="arabicPeriod"/>
            </a:pPr>
            <a:r>
              <a:rPr lang="en-US" sz="2400" dirty="0" smtClean="0"/>
              <a:t>What wetland functions are assumed critical to achieve the goal of no net loss?</a:t>
            </a:r>
          </a:p>
          <a:p>
            <a:pPr marL="800100" indent="-342900" eaLnBrk="1" hangingPunct="1">
              <a:lnSpc>
                <a:spcPct val="90000"/>
              </a:lnSpc>
              <a:spcBef>
                <a:spcPts val="600"/>
              </a:spcBef>
              <a:spcAft>
                <a:spcPts val="600"/>
              </a:spcAft>
              <a:buFont typeface="Rockwell" pitchFamily="18" charset="0"/>
              <a:buAutoNum type="arabicPeriod"/>
            </a:pPr>
            <a:r>
              <a:rPr lang="en-US" sz="2400" dirty="0" smtClean="0"/>
              <a:t>Is implementation of the wetland mitigation sequence ensuring no net loss of wetland functions?</a:t>
            </a:r>
          </a:p>
          <a:p>
            <a:pPr marL="800100" indent="-342900" eaLnBrk="1" hangingPunct="1">
              <a:lnSpc>
                <a:spcPct val="90000"/>
              </a:lnSpc>
              <a:spcBef>
                <a:spcPts val="600"/>
              </a:spcBef>
              <a:spcAft>
                <a:spcPts val="600"/>
              </a:spcAft>
              <a:buFont typeface="Rockwell" pitchFamily="18" charset="0"/>
              <a:buAutoNum type="arabicPeriod"/>
            </a:pPr>
            <a:r>
              <a:rPr lang="en-US" sz="2400" dirty="0" smtClean="0"/>
              <a:t>What functions are not being mitigated or replaced?</a:t>
            </a:r>
          </a:p>
          <a:p>
            <a:pPr marL="800100" indent="-342900" eaLnBrk="1" hangingPunct="1">
              <a:lnSpc>
                <a:spcPct val="90000"/>
              </a:lnSpc>
              <a:spcBef>
                <a:spcPts val="600"/>
              </a:spcBef>
              <a:spcAft>
                <a:spcPts val="600"/>
              </a:spcAft>
              <a:buFont typeface="Rockwell" pitchFamily="18" charset="0"/>
              <a:buAutoNum type="arabicPeriod"/>
            </a:pPr>
            <a:r>
              <a:rPr lang="en-US" sz="2400" dirty="0" smtClean="0"/>
              <a:t>What are the cumulative effects to wetland functions of impacts to multiple small wetland areas?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72312"/>
          </a:xfrm>
        </p:spPr>
        <p:txBody>
          <a:bodyPr>
            <a:noAutofit/>
          </a:bodyPr>
          <a:lstStyle/>
          <a:p>
            <a:pPr marL="54864" indent="0" eaLnBrk="1" fontAlgn="auto" hangingPunct="1">
              <a:spcAft>
                <a:spcPts val="0"/>
              </a:spcAft>
              <a:defRPr/>
            </a:pPr>
            <a:r>
              <a:rPr lang="en-US" sz="3400" b="1" dirty="0" smtClean="0">
                <a:solidFill>
                  <a:schemeClr val="tx2">
                    <a:tint val="100000"/>
                    <a:shade val="90000"/>
                    <a:satMod val="250000"/>
                    <a:alpha val="100000"/>
                  </a:schemeClr>
                </a:solidFill>
              </a:rPr>
              <a:t>Forest Road and Wetlands Interactions Characterization Study</a:t>
            </a:r>
          </a:p>
        </p:txBody>
      </p:sp>
      <p:sp>
        <p:nvSpPr>
          <p:cNvPr id="3" name="Content Placeholder 2"/>
          <p:cNvSpPr>
            <a:spLocks noGrp="1"/>
          </p:cNvSpPr>
          <p:nvPr>
            <p:ph idx="1"/>
          </p:nvPr>
        </p:nvSpPr>
        <p:spPr>
          <a:xfrm>
            <a:off x="457200" y="1447800"/>
            <a:ext cx="8229600" cy="5257800"/>
          </a:xfrm>
        </p:spPr>
        <p:txBody>
          <a:bodyPr/>
          <a:lstStyle/>
          <a:p>
            <a:pPr marL="0" indent="0" eaLnBrk="1" hangingPunct="1">
              <a:lnSpc>
                <a:spcPct val="90000"/>
              </a:lnSpc>
              <a:buFont typeface="Wingdings 2" pitchFamily="18" charset="2"/>
              <a:buNone/>
            </a:pPr>
            <a:r>
              <a:rPr lang="en-US" sz="3000" dirty="0" smtClean="0"/>
              <a:t>No similar study in literature</a:t>
            </a:r>
          </a:p>
          <a:p>
            <a:pPr marL="342900" indent="-342900" eaLnBrk="1" hangingPunct="1">
              <a:lnSpc>
                <a:spcPct val="90000"/>
              </a:lnSpc>
              <a:spcBef>
                <a:spcPts val="1800"/>
              </a:spcBef>
              <a:buFont typeface="+mj-lt"/>
              <a:buAutoNum type="arabicPeriod"/>
            </a:pPr>
            <a:r>
              <a:rPr lang="en-US" sz="3000" b="1" dirty="0" smtClean="0"/>
              <a:t>Methods Development</a:t>
            </a:r>
          </a:p>
          <a:p>
            <a:pPr marL="685800" indent="-342900" eaLnBrk="1" hangingPunct="1">
              <a:lnSpc>
                <a:spcPct val="90000"/>
              </a:lnSpc>
            </a:pPr>
            <a:r>
              <a:rPr lang="en-US" sz="2400" dirty="0" smtClean="0"/>
              <a:t>Test and refine data collection methods and analytical procedures</a:t>
            </a:r>
          </a:p>
          <a:p>
            <a:pPr marL="342900" indent="-342900" eaLnBrk="1" hangingPunct="1">
              <a:lnSpc>
                <a:spcPct val="90000"/>
              </a:lnSpc>
              <a:spcBef>
                <a:spcPts val="1200"/>
              </a:spcBef>
              <a:buFont typeface="+mj-lt"/>
              <a:buAutoNum type="arabicPeriod" startAt="2"/>
            </a:pPr>
            <a:r>
              <a:rPr lang="en-US" sz="3000" b="1" dirty="0" smtClean="0"/>
              <a:t>Pilot Study</a:t>
            </a:r>
          </a:p>
          <a:p>
            <a:pPr marL="685800" indent="-342900" eaLnBrk="1" hangingPunct="1">
              <a:lnSpc>
                <a:spcPct val="90000"/>
              </a:lnSpc>
            </a:pPr>
            <a:r>
              <a:rPr lang="en-US" sz="2400" dirty="0" smtClean="0"/>
              <a:t>Test the reliability of using FPA maps to select sites</a:t>
            </a:r>
          </a:p>
          <a:p>
            <a:pPr marL="685800" indent="-342900" eaLnBrk="1" hangingPunct="1">
              <a:lnSpc>
                <a:spcPct val="90000"/>
              </a:lnSpc>
            </a:pPr>
            <a:r>
              <a:rPr lang="en-US" sz="2400" dirty="0" smtClean="0"/>
              <a:t>Finalize data collection methods</a:t>
            </a:r>
          </a:p>
          <a:p>
            <a:pPr marL="685800" indent="-342900" eaLnBrk="1" hangingPunct="1">
              <a:lnSpc>
                <a:spcPct val="90000"/>
              </a:lnSpc>
            </a:pPr>
            <a:r>
              <a:rPr lang="en-US" sz="2400" dirty="0" smtClean="0"/>
              <a:t>Estimate sample size and cost of full study</a:t>
            </a:r>
          </a:p>
          <a:p>
            <a:pPr marL="342900" indent="-342900" eaLnBrk="1" hangingPunct="1">
              <a:lnSpc>
                <a:spcPct val="90000"/>
              </a:lnSpc>
              <a:spcBef>
                <a:spcPts val="1200"/>
              </a:spcBef>
              <a:buFont typeface="+mj-lt"/>
              <a:buAutoNum type="arabicPeriod" startAt="3"/>
            </a:pPr>
            <a:r>
              <a:rPr lang="en-US" sz="3000" b="1" dirty="0" smtClean="0"/>
              <a:t>Full statewide implementation</a:t>
            </a:r>
          </a:p>
          <a:p>
            <a:pPr marL="685800" indent="-342900" eaLnBrk="1" hangingPunct="1">
              <a:lnSpc>
                <a:spcPct val="90000"/>
              </a:lnSpc>
            </a:pPr>
            <a:r>
              <a:rPr lang="en-US" sz="2400" dirty="0" smtClean="0"/>
              <a:t>Answer questions of interest listed in study plan</a:t>
            </a:r>
          </a:p>
          <a:p>
            <a:pPr marL="1143000" indent="-228600" eaLnBrk="1" hangingPunct="1">
              <a:lnSpc>
                <a:spcPct val="90000"/>
              </a:lnSpc>
              <a:buFont typeface="Wingdings 2" pitchFamily="18" charset="2"/>
              <a:buNone/>
            </a:pPr>
            <a:endParaRPr lang="en-US" sz="2600" dirty="0" smtClean="0"/>
          </a:p>
          <a:p>
            <a:pPr marL="0" indent="0" eaLnBrk="1" hangingPunct="1">
              <a:lnSpc>
                <a:spcPct val="90000"/>
              </a:lnSpc>
              <a:buFont typeface="Wingdings 2" pitchFamily="18" charset="2"/>
              <a:buNone/>
            </a:pPr>
            <a:r>
              <a:rPr lang="en-US" sz="2600" dirty="0" smtClean="0"/>
              <a:t>Each step includes SAG and CMER review, and ISPR</a:t>
            </a:r>
          </a:p>
          <a:p>
            <a:pPr marL="1143000" indent="-228600" eaLnBrk="1" hangingPunct="1">
              <a:lnSpc>
                <a:spcPct val="90000"/>
              </a:lnSpc>
              <a:buFont typeface="Wingdings 2" pitchFamily="18" charset="2"/>
              <a:buNone/>
            </a:pPr>
            <a:endParaRPr lang="en-US" sz="26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lstStyle/>
          <a:p>
            <a:pPr marL="54864" indent="0" eaLnBrk="1" fontAlgn="auto" hangingPunct="1">
              <a:spcAft>
                <a:spcPts val="0"/>
              </a:spcAft>
              <a:defRPr/>
            </a:pPr>
            <a:r>
              <a:rPr lang="en-US" sz="3600" b="1" dirty="0" smtClean="0">
                <a:solidFill>
                  <a:schemeClr val="tx2">
                    <a:tint val="100000"/>
                    <a:shade val="90000"/>
                    <a:satMod val="250000"/>
                    <a:alpha val="100000"/>
                  </a:schemeClr>
                </a:solidFill>
              </a:rPr>
              <a:t>Timelines and budget</a:t>
            </a:r>
            <a:endParaRPr lang="en-US" sz="3600" b="1" dirty="0">
              <a:solidFill>
                <a:schemeClr val="tx2">
                  <a:tint val="100000"/>
                  <a:shade val="90000"/>
                  <a:satMod val="250000"/>
                  <a:alpha val="100000"/>
                </a:schemeClr>
              </a:solidFill>
            </a:endParaRPr>
          </a:p>
        </p:txBody>
      </p:sp>
      <p:graphicFrame>
        <p:nvGraphicFramePr>
          <p:cNvPr id="4" name="Content Placeholder 3"/>
          <p:cNvGraphicFramePr>
            <a:graphicFrameLocks noGrp="1"/>
          </p:cNvGraphicFramePr>
          <p:nvPr>
            <p:ph idx="1"/>
          </p:nvPr>
        </p:nvGraphicFramePr>
        <p:xfrm>
          <a:off x="304801" y="1676400"/>
          <a:ext cx="8458199" cy="2025729"/>
        </p:xfrm>
        <a:graphic>
          <a:graphicData uri="http://schemas.openxmlformats.org/drawingml/2006/table">
            <a:tbl>
              <a:tblPr firstRow="1" bandRow="1">
                <a:effectLst>
                  <a:outerShdw blurRad="50800" dist="38100" dir="2700000" algn="tl" rotWithShape="0">
                    <a:prstClr val="black">
                      <a:alpha val="40000"/>
                    </a:prstClr>
                  </a:outerShdw>
                </a:effectLst>
                <a:tableStyleId>{5940675A-B579-460E-94D1-54222C63F5DA}</a:tableStyleId>
              </a:tblPr>
              <a:tblGrid>
                <a:gridCol w="1828799"/>
                <a:gridCol w="731141"/>
                <a:gridCol w="799981"/>
                <a:gridCol w="799981"/>
                <a:gridCol w="716897"/>
                <a:gridCol w="762000"/>
                <a:gridCol w="762000"/>
                <a:gridCol w="800100"/>
                <a:gridCol w="1257300"/>
              </a:tblGrid>
              <a:tr h="595552">
                <a:tc>
                  <a:txBody>
                    <a:bodyPr/>
                    <a:lstStyle/>
                    <a:p>
                      <a:pPr algn="r"/>
                      <a:endParaRPr lang="en-US" b="1"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smtClean="0"/>
                        <a:t>2010</a:t>
                      </a:r>
                      <a:endParaRPr lang="en-US" b="1"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smtClean="0"/>
                        <a:t>2011</a:t>
                      </a:r>
                      <a:endParaRPr lang="en-US" b="1"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smtClean="0"/>
                        <a:t>2012</a:t>
                      </a:r>
                      <a:endParaRPr lang="en-US" b="1"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smtClean="0"/>
                        <a:t>2013</a:t>
                      </a:r>
                      <a:endParaRPr lang="en-US" b="1"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smtClean="0"/>
                        <a:t>2014</a:t>
                      </a:r>
                      <a:endParaRPr lang="en-US" b="1"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smtClean="0"/>
                        <a:t>2015</a:t>
                      </a:r>
                      <a:endParaRPr lang="en-US" b="1"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smtClean="0"/>
                        <a:t>2016</a:t>
                      </a:r>
                      <a:endParaRPr lang="en-US" b="1"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smtClean="0"/>
                        <a:t>Budget</a:t>
                      </a:r>
                      <a:endParaRPr lang="en-US" b="1"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99848">
                <a:tc>
                  <a:txBody>
                    <a:bodyPr/>
                    <a:lstStyle/>
                    <a:p>
                      <a:pPr algn="r"/>
                      <a:r>
                        <a:rPr lang="en-US" sz="1400" b="1" dirty="0" smtClean="0">
                          <a:latin typeface="Zurich Ex BT" pitchFamily="34" charset="0"/>
                        </a:rPr>
                        <a:t>Methods Development</a:t>
                      </a:r>
                      <a:endParaRPr lang="en-US" sz="1400" b="1" dirty="0">
                        <a:latin typeface="Zurich Ex BT"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endParaRPr lang="en-US"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endParaRPr lang="en-US"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endParaRPr lang="en-US"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b="1" dirty="0" smtClean="0">
                          <a:solidFill>
                            <a:srgbClr val="00CC00"/>
                          </a:solidFill>
                        </a:rPr>
                        <a:t>$67,000</a:t>
                      </a:r>
                      <a:endParaRPr lang="en-US" b="1" dirty="0">
                        <a:solidFill>
                          <a:srgbClr val="00CC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30329">
                <a:tc>
                  <a:txBody>
                    <a:bodyPr/>
                    <a:lstStyle/>
                    <a:p>
                      <a:pPr algn="r"/>
                      <a:r>
                        <a:rPr lang="en-US" sz="1400" b="1" dirty="0" smtClean="0">
                          <a:latin typeface="Zurich Ex BT" pitchFamily="34" charset="0"/>
                        </a:rPr>
                        <a:t>Characterization (Pilot)</a:t>
                      </a:r>
                      <a:endParaRPr lang="en-US" sz="1400" b="1" dirty="0">
                        <a:latin typeface="Zurich Ex BT"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l"/>
                      <a:r>
                        <a:rPr lang="en-US" b="1" dirty="0" smtClean="0">
                          <a:solidFill>
                            <a:srgbClr val="00CC00"/>
                          </a:solidFill>
                        </a:rPr>
                        <a:t>$240,000</a:t>
                      </a:r>
                      <a:endParaRPr lang="en-US" b="1" dirty="0">
                        <a:solidFill>
                          <a:srgbClr val="00CC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5" name="Content Placeholder 3"/>
          <p:cNvGraphicFramePr>
            <a:graphicFrameLocks/>
          </p:cNvGraphicFramePr>
          <p:nvPr/>
        </p:nvGraphicFramePr>
        <p:xfrm>
          <a:off x="304800" y="3962400"/>
          <a:ext cx="8458200" cy="2047520"/>
        </p:xfrm>
        <a:graphic>
          <a:graphicData uri="http://schemas.openxmlformats.org/drawingml/2006/table">
            <a:tbl>
              <a:tblPr firstRow="1" bandRow="1">
                <a:effectLst>
                  <a:outerShdw blurRad="50800" dist="38100" dir="2700000" algn="tl" rotWithShape="0">
                    <a:prstClr val="black">
                      <a:alpha val="40000"/>
                    </a:prstClr>
                  </a:outerShdw>
                </a:effectLst>
                <a:tableStyleId>{5940675A-B579-460E-94D1-54222C63F5DA}</a:tableStyleId>
              </a:tblPr>
              <a:tblGrid>
                <a:gridCol w="1828800"/>
                <a:gridCol w="762000"/>
                <a:gridCol w="762000"/>
                <a:gridCol w="762000"/>
                <a:gridCol w="762000"/>
                <a:gridCol w="762000"/>
                <a:gridCol w="762000"/>
                <a:gridCol w="762000"/>
                <a:gridCol w="1295400"/>
              </a:tblGrid>
              <a:tr h="614649">
                <a:tc>
                  <a:txBody>
                    <a:bodyPr/>
                    <a:lstStyle/>
                    <a:p>
                      <a:pPr algn="r"/>
                      <a:endParaRPr lang="en-US" b="1"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smtClean="0"/>
                        <a:t>2016</a:t>
                      </a:r>
                      <a:endParaRPr lang="en-US" b="1"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smtClean="0"/>
                        <a:t>2017</a:t>
                      </a:r>
                      <a:endParaRPr lang="en-US" b="1"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smtClean="0"/>
                        <a:t>2018</a:t>
                      </a:r>
                      <a:endParaRPr lang="en-US" b="1"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smtClean="0"/>
                        <a:t>2019</a:t>
                      </a:r>
                      <a:endParaRPr lang="en-US" b="1"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smtClean="0"/>
                        <a:t>2020</a:t>
                      </a:r>
                      <a:endParaRPr lang="en-US" b="1"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smtClean="0"/>
                        <a:t>2021</a:t>
                      </a:r>
                      <a:endParaRPr lang="en-US" b="1"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smtClean="0"/>
                        <a:t>2022</a:t>
                      </a:r>
                      <a:endParaRPr lang="en-US" b="1"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smtClean="0"/>
                        <a:t>Budget</a:t>
                      </a:r>
                      <a:endParaRPr lang="en-US" b="1"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31831">
                <a:tc>
                  <a:txBody>
                    <a:bodyPr/>
                    <a:lstStyle/>
                    <a:p>
                      <a:pPr algn="r"/>
                      <a:r>
                        <a:rPr lang="en-US" sz="1400" b="1" dirty="0" smtClean="0">
                          <a:latin typeface="Zurich Ex BT" pitchFamily="34" charset="0"/>
                        </a:rPr>
                        <a:t>Characterization (</a:t>
                      </a:r>
                      <a:r>
                        <a:rPr lang="en-US" sz="1400" b="1" baseline="0" dirty="0" smtClean="0">
                          <a:latin typeface="Zurich Ex BT" pitchFamily="34" charset="0"/>
                        </a:rPr>
                        <a:t>Full Statewide) </a:t>
                      </a:r>
                      <a:endParaRPr lang="en-US" sz="1400" b="1" dirty="0">
                        <a:latin typeface="Zurich Ex BT"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endParaRPr 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endParaRPr 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endParaRPr 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smtClean="0"/>
                        <a:t>$500,000?</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28308">
                <a:tc>
                  <a:txBody>
                    <a:bodyPr/>
                    <a:lstStyle/>
                    <a:p>
                      <a:pPr algn="r"/>
                      <a:r>
                        <a:rPr lang="en-US" sz="1400" b="1" dirty="0" smtClean="0">
                          <a:latin typeface="Zurich Ex BT" pitchFamily="34" charset="0"/>
                        </a:rPr>
                        <a:t>Effectiveness</a:t>
                      </a:r>
                      <a:endParaRPr lang="en-US" sz="1400" b="1" dirty="0">
                        <a:latin typeface="Zurich Ex BT"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endParaRPr lang="en-US" sz="4000" b="1" cap="none" spc="0" dirty="0">
                        <a:ln w="10541" cmpd="sng">
                          <a:solidFill>
                            <a:srgbClr val="003300"/>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800" b="1" dirty="0" smtClean="0"/>
                        <a:t>?</a:t>
                      </a:r>
                      <a:endParaRPr lang="en-US" sz="2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Right Arrow 6"/>
          <p:cNvSpPr/>
          <p:nvPr/>
        </p:nvSpPr>
        <p:spPr>
          <a:xfrm>
            <a:off x="6858000" y="5410200"/>
            <a:ext cx="533400" cy="457200"/>
          </a:xfrm>
          <a:prstGeom prst="rightArrow">
            <a:avLst/>
          </a:prstGeom>
          <a:solidFill>
            <a:srgbClr val="0099FF"/>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Publications" ma:contentTypeID="0x0101006B11CAB9DD3AD14ABDA9081B1E83275E008585E091D4FCAA4B88663916472B09FD" ma:contentTypeVersion="17" ma:contentTypeDescription="" ma:contentTypeScope="" ma:versionID="4c6a7873ce2e97d7b8403d1c182cc150">
  <xsd:schema xmlns:xsd="http://www.w3.org/2001/XMLSchema" xmlns:p="http://schemas.microsoft.com/office/2006/metadata/properties" xmlns:ns2="d6a402c2-6f55-4444-9f75-7a0c5427824d" targetNamespace="http://schemas.microsoft.com/office/2006/metadata/properties" ma:root="true" ma:fieldsID="ffaacac355ac354a2df57135465681fd" ns2:_="">
    <xsd:import namespace="d6a402c2-6f55-4444-9f75-7a0c5427824d"/>
    <xsd:element name="properties">
      <xsd:complexType>
        <xsd:sequence>
          <xsd:element name="documentManagement">
            <xsd:complexType>
              <xsd:all>
                <xsd:element ref="ns2:Display_x0020_On" minOccurs="0"/>
                <xsd:element ref="ns2:No_x0020_Show" minOccurs="0"/>
                <xsd:element ref="ns2:Publication_x0020_Type" minOccurs="0"/>
                <xsd:element ref="ns2:Document_x0020_Description"/>
              </xsd:all>
            </xsd:complexType>
          </xsd:element>
        </xsd:sequence>
      </xsd:complexType>
    </xsd:element>
  </xsd:schema>
  <xsd:schema xmlns:xsd="http://www.w3.org/2001/XMLSchema" xmlns:dms="http://schemas.microsoft.com/office/2006/documentManagement/types" targetNamespace="d6a402c2-6f55-4444-9f75-7a0c5427824d" elementFormDefault="qualified">
    <xsd:import namespace="http://schemas.microsoft.com/office/2006/documentManagement/types"/>
    <xsd:element name="Display_x0020_On" ma:index="2" nillable="true" ma:displayName="Display On" ma:default="" ma:description="Specifies where to display item." ma:internalName="Display_x0020_On" ma:requiredMultiChoice="true">
      <xsd:complexType>
        <xsd:complexContent>
          <xsd:extension base="dms:MultiChoice">
            <xsd:sequence>
              <xsd:element name="Value" maxOccurs="unbounded" minOccurs="0" nillable="true">
                <xsd:simpleType>
                  <xsd:restriction base="dms:Choice">
                    <xsd:enumeration value="HOME"/>
                    <xsd:enumeration value="REC_HM"/>
                    <xsd:enumeration value="REC_REC"/>
                    <xsd:enumeration value="REC_EDU"/>
                    <xsd:enumeration value="REC_CTZN"/>
                    <xsd:enumeration value="REC_FIRE"/>
                    <xsd:enumeration value="REC_HOWN"/>
                    <xsd:enumeration value="REC_LEG"/>
                    <xsd:enumeration value="BIZ_HM"/>
                    <xsd:enumeration value="BIZ_FP"/>
                    <xsd:enumeration value="BIZ_LEAS"/>
                    <xsd:enumeration value="BIZ_TRUST"/>
                    <xsd:enumeration value="BIZ_GOV"/>
                    <xsd:enumeration value="BIZ_INDS"/>
                    <xsd:enumeration value="BIZ_TS"/>
                    <xsd:enumeration value="SCI_HM"/>
                    <xsd:enumeration value="SCI_CONS"/>
                    <xsd:enumeration value="SCI_GEOL"/>
                    <xsd:enumeration value="SCI_AQM"/>
                    <xsd:enumeration value="SCI_FRST"/>
                    <xsd:enumeration value="SCI_WETL"/>
                    <xsd:enumeration value="SCI_SEPA"/>
                    <xsd:enumeration value="ABT_HM"/>
                    <xsd:enumeration value="ABT_MIS"/>
                    <xsd:enumeration value="ABT_DIV"/>
                    <xsd:enumeration value="ABT_RGN"/>
                    <xsd:enumeration value="ABT_BC"/>
                    <xsd:enumeration value="ABT_TRBL"/>
                    <xsd:enumeration value="ABT_DML"/>
                    <xsd:enumeration value="DIV_AQR"/>
                    <xsd:enumeration value="DIV_AMP"/>
                    <xsd:enumeration value="DIV_ENG"/>
                    <xsd:enumeration value="DIV_FM"/>
                    <xsd:enumeration value="DIV_FP"/>
                    <xsd:enumeration value="DIV_GER"/>
                    <xsd:enumeration value="DIV_HR"/>
                    <xsd:enumeration value="DIV_IT"/>
                    <xsd:enumeration value="DIV_LM"/>
                    <xsd:enumeration value="DIV_OBE"/>
                    <xsd:enumeration value="DIV_EM"/>
                    <xsd:enumeration value="DIV_PSL"/>
                    <xsd:enumeration value="DIV_RP"/>
                    <xsd:enumeration value="RGN_NE"/>
                    <xsd:enumeration value="RGN_NW"/>
                    <xsd:enumeration value="RGN_OLY"/>
                    <xsd:enumeration value="RGN_PC"/>
                    <xsd:enumeration value="RGN_SE"/>
                    <xsd:enumeration value="RGN_SPS"/>
                    <xsd:enumeration value="RGN_AQR"/>
                    <xsd:enumeration value="BC_BNR"/>
                    <xsd:enumeration value="BC_FIRE"/>
                    <xsd:enumeration value="BC_FP"/>
                    <xsd:enumeration value="BC_LNDBNK"/>
                    <xsd:enumeration value="BC_NATHRG"/>
                    <xsd:enumeration value="BC_SFLO"/>
                    <xsd:enumeration value="BC_SRVY"/>
                    <xsd:enumeration value="BC_WCFC"/>
                    <xsd:enumeration value="BC_GEOG"/>
                    <xsd:enumeration value="BC_FSTSTWD"/>
                    <xsd:enumeration value="BC_CMER"/>
                    <xsd:enumeration value="PR"/>
                    <xsd:enumeration value="FAQ"/>
                    <xsd:enumeration value="POL"/>
                  </xsd:restriction>
                </xsd:simpleType>
              </xsd:element>
            </xsd:sequence>
          </xsd:extension>
        </xsd:complexContent>
      </xsd:complexType>
    </xsd:element>
    <xsd:element name="No_x0020_Show" ma:index="3" nillable="true" ma:displayName="No Show" ma:default="0" ma:description="Check this box if the publication does not need to show in the Publications list." ma:internalName="No_x0020_Show">
      <xsd:simpleType>
        <xsd:restriction base="dms:Boolean"/>
      </xsd:simpleType>
    </xsd:element>
    <xsd:element name="Publication_x0020_Type" ma:index="4" nillable="true" ma:displayName="Publication Type" ma:default="" ma:format="RadioButtons" ma:internalName="Publication_x0020_Type">
      <xsd:simpleType>
        <xsd:restriction base="dms:Choice">
          <xsd:enumeration value="Agendas"/>
          <xsd:enumeration value="Data"/>
          <xsd:enumeration value="Forms"/>
          <xsd:enumeration value="Maps"/>
          <xsd:enumeration value="Minutes"/>
          <xsd:enumeration value="Publications"/>
          <xsd:enumeration value="Regulations"/>
          <xsd:enumeration value="Reports"/>
          <xsd:enumeration value="Research"/>
          <xsd:enumeration value="SEPA"/>
        </xsd:restriction>
      </xsd:simpleType>
    </xsd:element>
    <xsd:element name="Document_x0020_Description" ma:index="5" ma:displayName="Document Description" ma:default="" ma:internalName="Document_x0020_Description" ma:readOnly="fals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7" ma:displayName="Content Type"/>
        <xsd:element ref="dc:title"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No_x0020_Show xmlns="d6a402c2-6f55-4444-9f75-7a0c5427824d">true</No_x0020_Show>
    <Display_x0020_On xmlns="d6a402c2-6f55-4444-9f75-7a0c5427824d">
      <Value>BIZ_HM</Value>
      <Value>BIZ_FP</Value>
      <Value>BC_BNR</Value>
      <Value>BC_FP</Value>
      <Value>BC_CMER</Value>
    </Display_x0020_On>
    <Publication_x0020_Type xmlns="d6a402c2-6f55-4444-9f75-7a0c5427824d">Publications</Publication_x0020_Type>
    <Document_x0020_Description xmlns="d6a402c2-6f55-4444-9f75-7a0c5427824d">Forest &amp; Fish Policy Meeting Materials Aug. 5, 2010</Document_x0020_Description>
  </documentManagement>
</p:properties>
</file>

<file path=customXml/itemProps1.xml><?xml version="1.0" encoding="utf-8"?>
<ds:datastoreItem xmlns:ds="http://schemas.openxmlformats.org/officeDocument/2006/customXml" ds:itemID="{B00075D1-6909-4D9E-8CD1-77218B90E188}"/>
</file>

<file path=customXml/itemProps2.xml><?xml version="1.0" encoding="utf-8"?>
<ds:datastoreItem xmlns:ds="http://schemas.openxmlformats.org/officeDocument/2006/customXml" ds:itemID="{527CA2B7-5C23-4BCE-BF5C-5723CD1248BC}"/>
</file>

<file path=customXml/itemProps3.xml><?xml version="1.0" encoding="utf-8"?>
<ds:datastoreItem xmlns:ds="http://schemas.openxmlformats.org/officeDocument/2006/customXml" ds:itemID="{9C04730B-8A41-4850-87BC-6217F0C5343B}"/>
</file>

<file path=docProps/app.xml><?xml version="1.0" encoding="utf-8"?>
<Properties xmlns="http://schemas.openxmlformats.org/officeDocument/2006/extended-properties" xmlns:vt="http://schemas.openxmlformats.org/officeDocument/2006/docPropsVTypes">
  <Template>Foundry</Template>
  <TotalTime>3751</TotalTime>
  <Words>1731</Words>
  <Application>Microsoft Office PowerPoint</Application>
  <PresentationFormat>On-screen Show (4:3)</PresentationFormat>
  <Paragraphs>218</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Foundry</vt:lpstr>
      <vt:lpstr>Wetland Mitigation Program Overview</vt:lpstr>
      <vt:lpstr>Wetlands protection rule group</vt:lpstr>
      <vt:lpstr>Wetland mitigation sequence</vt:lpstr>
      <vt:lpstr>Wetland functions</vt:lpstr>
      <vt:lpstr>How can road construction affect wetland functions?</vt:lpstr>
      <vt:lpstr>Wetland Mitigation Program</vt:lpstr>
      <vt:lpstr>Critical questions</vt:lpstr>
      <vt:lpstr>Forest Road and Wetlands Interactions Characterization Study</vt:lpstr>
      <vt:lpstr>Timelines and budget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8-5-10 Forest &amp; Fish Policy Meeting Materials</dc:title>
  <dc:creator>Owner</dc:creator>
  <cp:lastModifiedBy>Dawn Hitchens</cp:lastModifiedBy>
  <cp:revision>335</cp:revision>
  <dcterms:created xsi:type="dcterms:W3CDTF">2010-04-06T20:03:45Z</dcterms:created>
  <dcterms:modified xsi:type="dcterms:W3CDTF">2011-08-09T23:22:11Z</dcterms:modified>
  <cp:contentType>Publications</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0x0101006B11CAB9DD3AD14ABDA9081B1E83275E008585E091D4FCAA4B88663916472B09FD</vt:lpwstr>
  </property>
</Properties>
</file>